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handoutMasterIdLst>
    <p:handoutMasterId r:id="rId33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87" r:id="rId9"/>
    <p:sldId id="288" r:id="rId10"/>
    <p:sldId id="263" r:id="rId11"/>
    <p:sldId id="286" r:id="rId12"/>
    <p:sldId id="264" r:id="rId13"/>
    <p:sldId id="265" r:id="rId14"/>
    <p:sldId id="266" r:id="rId15"/>
    <p:sldId id="267" r:id="rId16"/>
    <p:sldId id="268" r:id="rId17"/>
    <p:sldId id="269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79" r:id="rId27"/>
    <p:sldId id="280" r:id="rId28"/>
    <p:sldId id="281" r:id="rId29"/>
    <p:sldId id="282" r:id="rId30"/>
    <p:sldId id="283" r:id="rId3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61E86"/>
    <a:srgbClr val="435422"/>
    <a:srgbClr val="602E04"/>
    <a:srgbClr val="CC0099"/>
    <a:srgbClr val="FF7C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16D9F66E-5EB9-4882-86FB-DCBF35E3C3E4}" styleName="Medium Style 4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24" autoAdjust="0"/>
  </p:normalViewPr>
  <p:slideViewPr>
    <p:cSldViewPr>
      <p:cViewPr varScale="1">
        <p:scale>
          <a:sx n="92" d="100"/>
          <a:sy n="92" d="100"/>
        </p:scale>
        <p:origin x="91" y="355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9" d="100"/>
        <a:sy n="69" d="100"/>
      </p:scale>
      <p:origin x="0" y="0"/>
    </p:cViewPr>
  </p:sorterViewPr>
  <p:notesViewPr>
    <p:cSldViewPr>
      <p:cViewPr varScale="1">
        <p:scale>
          <a:sx n="97" d="100"/>
          <a:sy n="97" d="100"/>
        </p:scale>
        <p:origin x="-4042" y="-8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h-TH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149A275-1CE0-4E75-9FBB-880A038DABFE}" type="datetimeFigureOut">
              <a:rPr lang="th-TH" smtClean="0"/>
              <a:pPr/>
              <a:t>06/06/61</a:t>
            </a:fld>
            <a:endParaRPr lang="th-T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h-T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3BAF84-BFAD-4901-BE56-38E3ABAAB71B}" type="slidenum">
              <a:rPr lang="th-TH" smtClean="0"/>
              <a:pPr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69708623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Image Placeholder 7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5623091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00-Cover-01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01-Title-02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02-Content-01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02-Content-02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  <p:sldLayoutId id="2147483736" r:id="rId2"/>
    <p:sldLayoutId id="2147483722" r:id="rId3"/>
    <p:sldLayoutId id="2147483723" r:id="rId4"/>
    <p:sldLayoutId id="2147483726" r:id="rId5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bg1"/>
          </a:solidFill>
          <a:latin typeface="Angsana New" pitchFamily="18" charset="-34"/>
          <a:ea typeface="+mj-ea"/>
          <a:cs typeface="Angsana New" pitchFamily="18" charset="-34"/>
        </a:defRPr>
      </a:lvl1pPr>
    </p:titleStyle>
    <p:bodyStyle>
      <a:lvl1pPr marL="0" indent="-274320" algn="l" defTabSz="914400" rtl="0" eaLnBrk="1" latinLnBrk="0" hangingPunct="1">
        <a:lnSpc>
          <a:spcPts val="2500"/>
        </a:lnSpc>
        <a:spcBef>
          <a:spcPts val="0"/>
        </a:spcBef>
        <a:buSzPct val="50000"/>
        <a:buFont typeface="Wingdings" pitchFamily="2" charset="2"/>
        <a:buChar char="q"/>
        <a:defRPr lang="en-US" sz="3200" kern="1200" dirty="0" smtClean="0">
          <a:solidFill>
            <a:srgbClr val="0070C0"/>
          </a:solidFill>
          <a:latin typeface="Angsana New" pitchFamily="18" charset="-34"/>
          <a:ea typeface="+mn-ea"/>
          <a:cs typeface="Angsana New" pitchFamily="18" charset="-34"/>
        </a:defRPr>
      </a:lvl1pPr>
      <a:lvl2pPr marL="640080" indent="-182880" algn="l" defTabSz="914400" rtl="0" eaLnBrk="1" latinLnBrk="0" hangingPunct="1">
        <a:lnSpc>
          <a:spcPts val="2000"/>
        </a:lnSpc>
        <a:spcBef>
          <a:spcPts val="0"/>
        </a:spcBef>
        <a:spcAft>
          <a:spcPts val="0"/>
        </a:spcAft>
        <a:buSzPct val="90000"/>
        <a:buFont typeface="Wingdings" pitchFamily="2" charset="2"/>
        <a:buChar char="§"/>
        <a:defRPr lang="en-US" sz="3200" kern="1200" dirty="0" smtClean="0">
          <a:solidFill>
            <a:srgbClr val="0070C0"/>
          </a:solidFill>
          <a:latin typeface="Angsana New" pitchFamily="18" charset="-34"/>
          <a:ea typeface="+mn-ea"/>
          <a:cs typeface="Angsana New" pitchFamily="18" charset="-34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Angsana New" pitchFamily="18" charset="-34"/>
          <a:ea typeface="+mn-ea"/>
          <a:cs typeface="Angsana New" pitchFamily="18" charset="-34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Angsana New" pitchFamily="18" charset="-34"/>
          <a:ea typeface="+mn-ea"/>
          <a:cs typeface="Angsana New" pitchFamily="18" charset="-34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Angsana New" pitchFamily="18" charset="-34"/>
          <a:ea typeface="+mn-ea"/>
          <a:cs typeface="Angsana New" pitchFamily="18" charset="-34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42844" y="1384329"/>
            <a:ext cx="8856984" cy="553998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lang="th-TH" sz="3000" b="1" dirty="0" smtClean="0">
                <a:solidFill>
                  <a:schemeClr val="bg1"/>
                </a:solidFill>
              </a:rPr>
              <a:t>บทที่ </a:t>
            </a:r>
            <a:r>
              <a:rPr lang="en-US" sz="3000" b="1" dirty="0" smtClean="0">
                <a:solidFill>
                  <a:schemeClr val="bg1"/>
                </a:solidFill>
              </a:rPr>
              <a:t>6</a:t>
            </a:r>
            <a:r>
              <a:rPr lang="th-TH" sz="3000" b="1" dirty="0" smtClean="0">
                <a:solidFill>
                  <a:schemeClr val="bg1"/>
                </a:solidFill>
              </a:rPr>
              <a:t> การออกแบบแบบสอบถาม</a:t>
            </a:r>
            <a:endParaRPr lang="en-US" sz="3000" b="1" dirty="0" smtClean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7016" y="1844093"/>
            <a:ext cx="8856984" cy="584775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 algn="r"/>
            <a:r>
              <a:rPr lang="th-TH" sz="3200" b="1" dirty="0" smtClean="0">
                <a:solidFill>
                  <a:schemeClr val="bg1"/>
                </a:solidFill>
              </a:rPr>
              <a:t>วิจัย</a:t>
            </a:r>
            <a:r>
              <a:rPr lang="th-TH" sz="3200" b="1" dirty="0" smtClean="0">
                <a:solidFill>
                  <a:schemeClr val="bg1"/>
                </a:solidFill>
              </a:rPr>
              <a:t>การตลาด</a:t>
            </a:r>
            <a:endParaRPr lang="en-US" sz="3000" b="1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85707" y="158156"/>
            <a:ext cx="373692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3200" b="1" dirty="0" smtClean="0">
                <a:solidFill>
                  <a:schemeClr val="bg1"/>
                </a:solidFill>
              </a:rPr>
              <a:t>6.1 ธรรมชาติของแบบสอบถาม</a:t>
            </a:r>
            <a:endParaRPr lang="en-US" sz="3200" b="1" dirty="0" smtClean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57224" y="1357298"/>
            <a:ext cx="7098418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3200" b="1" dirty="0" smtClean="0"/>
              <a:t>ประเภทของคำถาม</a:t>
            </a:r>
            <a:r>
              <a:rPr lang="en-US" sz="3200" b="1" dirty="0" smtClean="0"/>
              <a:t>: </a:t>
            </a:r>
            <a:r>
              <a:rPr lang="th-TH" sz="3200" b="1" dirty="0" smtClean="0">
                <a:solidFill>
                  <a:srgbClr val="C00000"/>
                </a:solidFill>
              </a:rPr>
              <a:t>คำถามปลายปิด </a:t>
            </a:r>
            <a:r>
              <a:rPr lang="en-US" sz="3200" b="1" dirty="0" smtClean="0">
                <a:solidFill>
                  <a:srgbClr val="C00000"/>
                </a:solidFill>
              </a:rPr>
              <a:t>(Close-ended questions)</a:t>
            </a:r>
            <a:endParaRPr lang="th-TH" sz="3200" b="1" dirty="0" smtClean="0">
              <a:solidFill>
                <a:srgbClr val="C00000"/>
              </a:solidFill>
            </a:endParaRPr>
          </a:p>
          <a:p>
            <a:endParaRPr lang="en-US" sz="3200" b="1" dirty="0" smtClean="0"/>
          </a:p>
        </p:txBody>
      </p:sp>
      <p:sp>
        <p:nvSpPr>
          <p:cNvPr id="15" name="TextBox 14"/>
          <p:cNvSpPr txBox="1"/>
          <p:nvPr/>
        </p:nvSpPr>
        <p:spPr>
          <a:xfrm>
            <a:off x="6426391" y="600055"/>
            <a:ext cx="255871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th-TH" sz="2800" b="1" dirty="0" smtClean="0">
                <a:solidFill>
                  <a:schemeClr val="bg1"/>
                </a:solidFill>
              </a:rPr>
              <a:t>6.1.3 ประเภทของคำถาม</a:t>
            </a:r>
            <a:endParaRPr lang="en-US" sz="2800" b="1" dirty="0" smtClean="0">
              <a:solidFill>
                <a:schemeClr val="bg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187624" y="2852936"/>
            <a:ext cx="3591048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Courier New" pitchFamily="49" charset="0"/>
              <a:buChar char="o"/>
            </a:pPr>
            <a:r>
              <a:rPr lang="th-TH" sz="2000" b="1" dirty="0" smtClean="0"/>
              <a:t> สามารถนำข้อมูลไปวิเคราะห์และแปลผลได้ง่าย</a:t>
            </a:r>
          </a:p>
          <a:p>
            <a:pPr>
              <a:buFont typeface="Courier New" pitchFamily="49" charset="0"/>
              <a:buChar char="o"/>
            </a:pPr>
            <a:r>
              <a:rPr lang="th-TH" sz="2000" b="1" dirty="0" smtClean="0"/>
              <a:t>  มีอัตราการตอบสูง </a:t>
            </a:r>
          </a:p>
          <a:p>
            <a:pPr>
              <a:buFont typeface="Courier New" pitchFamily="49" charset="0"/>
              <a:buChar char="o"/>
            </a:pPr>
            <a:r>
              <a:rPr lang="th-TH" sz="2000" b="1" dirty="0" smtClean="0"/>
              <a:t> ใช้พื้นที่แบบสอบถามน้อย </a:t>
            </a:r>
          </a:p>
          <a:p>
            <a:pPr>
              <a:buFont typeface="Courier New" pitchFamily="49" charset="0"/>
              <a:buChar char="o"/>
            </a:pPr>
            <a:r>
              <a:rPr lang="th-TH" sz="2000" b="1" dirty="0" smtClean="0"/>
              <a:t> ใช้เวลาน้อย 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1187624" y="2420888"/>
            <a:ext cx="61908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800" b="1" dirty="0" smtClean="0"/>
              <a:t>ข้อดี</a:t>
            </a:r>
            <a:endParaRPr lang="th-TH" sz="2800" b="1" dirty="0"/>
          </a:p>
        </p:txBody>
      </p:sp>
      <p:sp>
        <p:nvSpPr>
          <p:cNvPr id="23" name="TextBox 22"/>
          <p:cNvSpPr txBox="1"/>
          <p:nvPr/>
        </p:nvSpPr>
        <p:spPr>
          <a:xfrm>
            <a:off x="3203848" y="4869160"/>
            <a:ext cx="4512774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Courier New" pitchFamily="49" charset="0"/>
              <a:buChar char="o"/>
            </a:pPr>
            <a:r>
              <a:rPr lang="th-TH" sz="2000" b="1" dirty="0" smtClean="0"/>
              <a:t> ได้คำตอบที่จำกัด</a:t>
            </a:r>
          </a:p>
          <a:p>
            <a:pPr>
              <a:buFont typeface="Courier New" pitchFamily="49" charset="0"/>
              <a:buChar char="o"/>
            </a:pPr>
            <a:r>
              <a:rPr lang="th-TH" sz="2000" b="1" dirty="0" smtClean="0"/>
              <a:t> ให้รายละเอียดได้น้อย </a:t>
            </a:r>
          </a:p>
          <a:p>
            <a:pPr>
              <a:buFont typeface="Courier New" pitchFamily="49" charset="0"/>
              <a:buChar char="o"/>
            </a:pPr>
            <a:r>
              <a:rPr lang="th-TH" sz="2000" b="1" dirty="0" smtClean="0"/>
              <a:t> ทางเลือกอาจไม่ตรงกับความคิดเห็นของผู้ตอบ </a:t>
            </a:r>
          </a:p>
          <a:p>
            <a:pPr>
              <a:buFont typeface="Courier New" pitchFamily="49" charset="0"/>
              <a:buChar char="o"/>
            </a:pPr>
            <a:r>
              <a:rPr lang="th-TH" sz="2000" b="1" dirty="0" smtClean="0"/>
              <a:t> มีโอกาสเกิดปัญหาความคลาดเคลื่อนจากการตอบแบบซ้ำ ๆ</a:t>
            </a:r>
            <a:r>
              <a:rPr lang="th-TH" sz="2000" dirty="0" smtClean="0"/>
              <a:t> </a:t>
            </a:r>
            <a:endParaRPr lang="th-TH" sz="2000" b="1" dirty="0" smtClean="0"/>
          </a:p>
        </p:txBody>
      </p:sp>
      <p:sp>
        <p:nvSpPr>
          <p:cNvPr id="24" name="TextBox 23"/>
          <p:cNvSpPr txBox="1"/>
          <p:nvPr/>
        </p:nvSpPr>
        <p:spPr>
          <a:xfrm>
            <a:off x="2987824" y="4365104"/>
            <a:ext cx="88998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800" b="1" dirty="0" smtClean="0"/>
              <a:t>ข้อด้อย</a:t>
            </a:r>
            <a:endParaRPr lang="th-TH" sz="2800" b="1" dirty="0"/>
          </a:p>
        </p:txBody>
      </p:sp>
      <p:sp>
        <p:nvSpPr>
          <p:cNvPr id="25" name="TextBox 24"/>
          <p:cNvSpPr txBox="1"/>
          <p:nvPr/>
        </p:nvSpPr>
        <p:spPr>
          <a:xfrm>
            <a:off x="899592" y="1844824"/>
            <a:ext cx="38491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400" b="1" dirty="0" smtClean="0"/>
              <a:t>คำถามที่ได้เตรียมทางเลือกของคำตอบไว้แล้ว</a:t>
            </a:r>
            <a:endParaRPr lang="th-TH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85707" y="158156"/>
            <a:ext cx="305243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chemeClr val="bg1"/>
                </a:solidFill>
              </a:rPr>
              <a:t>6.2 </a:t>
            </a:r>
            <a:r>
              <a:rPr lang="th-TH" sz="3200" b="1" dirty="0" smtClean="0">
                <a:solidFill>
                  <a:schemeClr val="bg1"/>
                </a:solidFill>
              </a:rPr>
              <a:t>การสร้างแบบสอบถาม</a:t>
            </a:r>
            <a:endParaRPr lang="en-US" sz="3200" b="1" dirty="0" smtClean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57224" y="1357298"/>
            <a:ext cx="360707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3200" b="1" dirty="0" smtClean="0"/>
              <a:t>กระบวนการสร้างแบบสอบถาม</a:t>
            </a:r>
            <a:endParaRPr lang="en-US" sz="3200" b="1" dirty="0" smtClean="0"/>
          </a:p>
        </p:txBody>
      </p:sp>
      <p:sp>
        <p:nvSpPr>
          <p:cNvPr id="15" name="TextBox 14"/>
          <p:cNvSpPr txBox="1"/>
          <p:nvPr/>
        </p:nvSpPr>
        <p:spPr>
          <a:xfrm>
            <a:off x="5270626" y="600055"/>
            <a:ext cx="371447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th-TH" sz="2800" b="1" dirty="0" smtClean="0">
                <a:solidFill>
                  <a:schemeClr val="bg1"/>
                </a:solidFill>
              </a:rPr>
              <a:t>6.2.1 กระบวนการสร้างแบบสอบถาม</a:t>
            </a:r>
            <a:endParaRPr lang="en-US" sz="2800" b="1" dirty="0" smtClean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619672" y="2060848"/>
            <a:ext cx="2839560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indent="-180000">
              <a:buAutoNum type="arabicPeriod"/>
            </a:pPr>
            <a:r>
              <a:rPr lang="th-TH" sz="2800" b="1" dirty="0" smtClean="0"/>
              <a:t> สร้างข้อคำถาม</a:t>
            </a:r>
          </a:p>
          <a:p>
            <a:pPr indent="-180000">
              <a:buAutoNum type="arabicPeriod"/>
            </a:pPr>
            <a:r>
              <a:rPr lang="th-TH" sz="2800" b="1" dirty="0"/>
              <a:t> </a:t>
            </a:r>
            <a:r>
              <a:rPr lang="th-TH" sz="2800" b="1" dirty="0" smtClean="0"/>
              <a:t>การจัดแบบสอบถาม</a:t>
            </a:r>
          </a:p>
          <a:p>
            <a:pPr indent="-180000">
              <a:buAutoNum type="arabicPeriod"/>
            </a:pPr>
            <a:r>
              <a:rPr lang="th-TH" sz="2800" b="1" dirty="0"/>
              <a:t> </a:t>
            </a:r>
            <a:r>
              <a:rPr lang="th-TH" sz="2800" b="1" dirty="0" smtClean="0"/>
              <a:t>การทดสอบแบบสอบถาม</a:t>
            </a:r>
            <a:endParaRPr lang="th-TH" sz="2800" b="1" dirty="0"/>
          </a:p>
        </p:txBody>
      </p:sp>
    </p:spTree>
    <p:extLst>
      <p:ext uri="{BB962C8B-B14F-4D97-AF65-F5344CB8AC3E}">
        <p14:creationId xmlns:p14="http://schemas.microsoft.com/office/powerpoint/2010/main" val="1415045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85707" y="158156"/>
            <a:ext cx="305243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chemeClr val="bg1"/>
                </a:solidFill>
              </a:rPr>
              <a:t>6.2 </a:t>
            </a:r>
            <a:r>
              <a:rPr lang="th-TH" sz="3200" b="1" dirty="0" smtClean="0">
                <a:solidFill>
                  <a:schemeClr val="bg1"/>
                </a:solidFill>
              </a:rPr>
              <a:t>การสร้างแบบสอบถาม</a:t>
            </a:r>
            <a:endParaRPr lang="en-US" sz="3200" b="1" dirty="0" smtClean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57224" y="1357298"/>
            <a:ext cx="352211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3200" b="1" dirty="0" smtClean="0"/>
              <a:t>ขั้นตอนการสร้างแบบสอบถาม</a:t>
            </a:r>
            <a:endParaRPr lang="en-US" sz="3200" b="1" dirty="0" smtClean="0"/>
          </a:p>
        </p:txBody>
      </p:sp>
      <p:sp>
        <p:nvSpPr>
          <p:cNvPr id="15" name="TextBox 14"/>
          <p:cNvSpPr txBox="1"/>
          <p:nvPr/>
        </p:nvSpPr>
        <p:spPr>
          <a:xfrm>
            <a:off x="5270626" y="600055"/>
            <a:ext cx="371447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th-TH" sz="2800" b="1" dirty="0" smtClean="0">
                <a:solidFill>
                  <a:schemeClr val="bg1"/>
                </a:solidFill>
              </a:rPr>
              <a:t>6.2.1 กระบวนการสร้างแบบสอบถาม</a:t>
            </a:r>
            <a:endParaRPr lang="en-US" sz="2800" b="1" dirty="0" smtClean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619672" y="2060848"/>
            <a:ext cx="3607398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indent="-180000">
              <a:buAutoNum type="arabicPeriod"/>
            </a:pPr>
            <a:r>
              <a:rPr lang="th-TH" sz="2800" b="1" dirty="0" smtClean="0"/>
              <a:t> ขั้นตอนการวางแผน</a:t>
            </a:r>
          </a:p>
          <a:p>
            <a:pPr indent="-180000">
              <a:buAutoNum type="arabicPeriod"/>
            </a:pPr>
            <a:r>
              <a:rPr lang="th-TH" sz="2800" b="1" dirty="0"/>
              <a:t> </a:t>
            </a:r>
            <a:r>
              <a:rPr lang="th-TH" sz="2800" b="1" dirty="0" smtClean="0"/>
              <a:t>ขั้นตอนการสร้างแบบสอบถาม</a:t>
            </a:r>
          </a:p>
          <a:p>
            <a:pPr indent="-180000">
              <a:buAutoNum type="arabicPeriod"/>
            </a:pPr>
            <a:r>
              <a:rPr lang="th-TH" sz="2800" b="1" dirty="0"/>
              <a:t> </a:t>
            </a:r>
            <a:r>
              <a:rPr lang="th-TH" sz="2800" b="1" dirty="0" smtClean="0"/>
              <a:t>ขั้นตอนการทดสอบแบบสอบถาม</a:t>
            </a:r>
          </a:p>
          <a:p>
            <a:pPr indent="-180000">
              <a:buAutoNum type="arabicPeriod"/>
            </a:pPr>
            <a:r>
              <a:rPr lang="th-TH" sz="2800" b="1" dirty="0"/>
              <a:t> </a:t>
            </a:r>
            <a:r>
              <a:rPr lang="th-TH" sz="2800" b="1" dirty="0" smtClean="0"/>
              <a:t>ขั้นตอนการแก้ไขข้อบกพร่อง</a:t>
            </a:r>
            <a:endParaRPr lang="th-TH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85707" y="158156"/>
            <a:ext cx="305243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chemeClr val="bg1"/>
                </a:solidFill>
              </a:rPr>
              <a:t>6.2 </a:t>
            </a:r>
            <a:r>
              <a:rPr lang="th-TH" sz="3200" b="1" dirty="0" smtClean="0">
                <a:solidFill>
                  <a:schemeClr val="bg1"/>
                </a:solidFill>
              </a:rPr>
              <a:t>การสร้างแบบสอบถาม</a:t>
            </a:r>
            <a:endParaRPr lang="en-US" sz="3200" b="1" dirty="0" smtClean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57224" y="1357298"/>
            <a:ext cx="512031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3200" b="1" dirty="0" smtClean="0"/>
              <a:t>เวลาที่เหมาะสมสำหรับการตอบแบบสอบถาม</a:t>
            </a:r>
            <a:endParaRPr lang="en-US" sz="3200" b="1" dirty="0" smtClean="0"/>
          </a:p>
        </p:txBody>
      </p:sp>
      <p:sp>
        <p:nvSpPr>
          <p:cNvPr id="15" name="TextBox 14"/>
          <p:cNvSpPr txBox="1"/>
          <p:nvPr/>
        </p:nvSpPr>
        <p:spPr>
          <a:xfrm>
            <a:off x="5270626" y="600055"/>
            <a:ext cx="371447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th-TH" sz="2800" b="1" dirty="0" smtClean="0">
                <a:solidFill>
                  <a:schemeClr val="bg1"/>
                </a:solidFill>
              </a:rPr>
              <a:t>6.2.1 กระบวนการสร้างแบบสอบถาม</a:t>
            </a:r>
            <a:endParaRPr lang="en-US" sz="2800" b="1" dirty="0" smtClean="0">
              <a:solidFill>
                <a:schemeClr val="bg1"/>
              </a:solidFill>
            </a:endParaRPr>
          </a:p>
        </p:txBody>
      </p:sp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1115616" y="2492896"/>
          <a:ext cx="6964620" cy="1828800"/>
        </p:xfrm>
        <a:graphic>
          <a:graphicData uri="http://schemas.openxmlformats.org/drawingml/2006/table">
            <a:tbl>
              <a:tblPr/>
              <a:tblGrid>
                <a:gridCol w="683084"/>
                <a:gridCol w="1303462"/>
                <a:gridCol w="2963099"/>
                <a:gridCol w="2014975"/>
              </a:tblGrid>
              <a:tr h="0">
                <a:tc gridSpan="4">
                  <a:txBody>
                    <a:bodyPr/>
                    <a:lstStyle/>
                    <a:p>
                      <a:pPr algn="thaiDist">
                        <a:spcAft>
                          <a:spcPts val="0"/>
                        </a:spcAft>
                      </a:pPr>
                      <a:r>
                        <a:rPr lang="th-TH" sz="2000" b="1" dirty="0" smtClean="0">
                          <a:latin typeface="Angsana New"/>
                          <a:ea typeface="Calibri"/>
                        </a:rPr>
                        <a:t>เวลา</a:t>
                      </a:r>
                      <a:r>
                        <a:rPr lang="th-TH" sz="2000" b="1" dirty="0">
                          <a:latin typeface="Angsana New"/>
                          <a:ea typeface="Calibri"/>
                        </a:rPr>
                        <a:t>ที่เหมาะสมในการตอบแบบสอบถาม</a:t>
                      </a:r>
                      <a:endParaRPr lang="en-US" sz="2000" b="1" dirty="0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algn="thaiDist">
                        <a:spcAft>
                          <a:spcPts val="0"/>
                        </a:spcAft>
                      </a:pPr>
                      <a:endParaRPr lang="en-US" sz="2000" b="1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thaiDist">
                        <a:spcAft>
                          <a:spcPts val="0"/>
                        </a:spcAft>
                      </a:pPr>
                      <a:r>
                        <a:rPr lang="th-TH" sz="2000" b="1">
                          <a:latin typeface="Angsana New"/>
                          <a:ea typeface="Calibri"/>
                        </a:rPr>
                        <a:t>เวลาที่เหมาะสม</a:t>
                      </a:r>
                      <a:endParaRPr lang="en-US" sz="2000" b="1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th-TH" sz="2000" b="1" dirty="0">
                          <a:latin typeface="Angsana New"/>
                          <a:ea typeface="Calibri"/>
                        </a:rPr>
                        <a:t>ร้อยละของผู้เห็น</a:t>
                      </a:r>
                      <a:r>
                        <a:rPr lang="th-TH" sz="2000" b="1" dirty="0" smtClean="0">
                          <a:latin typeface="Angsana New"/>
                          <a:ea typeface="Calibri"/>
                        </a:rPr>
                        <a:t>ด้วย</a:t>
                      </a:r>
                      <a:endParaRPr lang="en-US" sz="2000" b="1" dirty="0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algn="thaiDist">
                        <a:spcAft>
                          <a:spcPts val="0"/>
                        </a:spcAft>
                      </a:pPr>
                      <a:endParaRPr lang="en-US" sz="2000" b="1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thaiDist">
                        <a:spcAft>
                          <a:spcPts val="0"/>
                        </a:spcAft>
                      </a:pPr>
                      <a:endParaRPr lang="th-TH" sz="2000" b="1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th-TH" sz="2000" b="1" spc="-20" dirty="0" smtClean="0">
                          <a:latin typeface="Angsana New"/>
                          <a:ea typeface="Calibri"/>
                        </a:rPr>
                        <a:t>การศึกษาในคนไทย</a:t>
                      </a:r>
                      <a:endParaRPr lang="en-US" sz="2000" b="1" dirty="0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th-TH" sz="2000" b="1" dirty="0" smtClean="0">
                          <a:latin typeface="Angsana New"/>
                          <a:ea typeface="Calibri"/>
                        </a:rPr>
                        <a:t>การศึกษาในต่างประเทศ</a:t>
                      </a:r>
                      <a:endParaRPr lang="en-US" sz="2000" b="1" dirty="0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thaiDist">
                        <a:spcAft>
                          <a:spcPts val="0"/>
                        </a:spcAft>
                      </a:pPr>
                      <a:endParaRPr lang="en-US" sz="2000" b="1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thaiDist">
                        <a:spcAft>
                          <a:spcPts val="0"/>
                        </a:spcAft>
                      </a:pPr>
                      <a:r>
                        <a:rPr lang="th-TH" sz="2000" b="1">
                          <a:latin typeface="Angsana New"/>
                          <a:ea typeface="Calibri"/>
                        </a:rPr>
                        <a:t>น้อยกว่า 5 นาที</a:t>
                      </a:r>
                      <a:endParaRPr lang="en-US" sz="2000" b="1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th-TH" sz="2000" b="1">
                          <a:latin typeface="Angsana New"/>
                          <a:ea typeface="Calibri"/>
                        </a:rPr>
                        <a:t>85</a:t>
                      </a:r>
                      <a:endParaRPr lang="en-US" sz="2000" b="1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th-TH" sz="2000" b="1">
                          <a:latin typeface="Angsana New"/>
                          <a:ea typeface="Calibri"/>
                        </a:rPr>
                        <a:t>2</a:t>
                      </a:r>
                      <a:r>
                        <a:rPr lang="en-US" sz="2000" b="1">
                          <a:latin typeface="Angsana New"/>
                          <a:ea typeface="Calibri"/>
                        </a:rPr>
                        <a:t>3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thaiDist">
                        <a:spcAft>
                          <a:spcPts val="0"/>
                        </a:spcAft>
                      </a:pPr>
                      <a:endParaRPr lang="en-US" sz="2000" b="1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thaiDist">
                        <a:spcAft>
                          <a:spcPts val="0"/>
                        </a:spcAft>
                      </a:pPr>
                      <a:r>
                        <a:rPr lang="th-TH" sz="2000" b="1">
                          <a:latin typeface="Angsana New"/>
                          <a:ea typeface="Calibri"/>
                        </a:rPr>
                        <a:t>6-10 นาที</a:t>
                      </a:r>
                      <a:endParaRPr lang="en-US" sz="2000" b="1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th-TH" sz="2000" b="1">
                          <a:latin typeface="Angsana New"/>
                          <a:ea typeface="Calibri"/>
                        </a:rPr>
                        <a:t>12</a:t>
                      </a:r>
                      <a:endParaRPr lang="en-US" sz="2000" b="1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th-TH" sz="2000" b="1">
                          <a:latin typeface="Angsana New"/>
                          <a:ea typeface="Calibri"/>
                        </a:rPr>
                        <a:t>44</a:t>
                      </a:r>
                      <a:endParaRPr lang="en-US" sz="2000" b="1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thaiDist">
                        <a:spcAft>
                          <a:spcPts val="0"/>
                        </a:spcAft>
                      </a:pPr>
                      <a:endParaRPr lang="en-US" sz="2000" b="1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thaiDist">
                        <a:spcAft>
                          <a:spcPts val="0"/>
                        </a:spcAft>
                      </a:pPr>
                      <a:r>
                        <a:rPr lang="th-TH" sz="2000" b="1">
                          <a:latin typeface="Angsana New"/>
                          <a:ea typeface="Calibri"/>
                        </a:rPr>
                        <a:t>มากกว่า 10 นาที</a:t>
                      </a:r>
                      <a:endParaRPr lang="en-US" sz="2000" b="1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th-TH" sz="2000" b="1">
                          <a:latin typeface="Angsana New"/>
                          <a:ea typeface="Calibri"/>
                        </a:rPr>
                        <a:t>3</a:t>
                      </a:r>
                      <a:endParaRPr lang="en-US" sz="2000" b="1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th-TH" sz="2000" b="1" dirty="0">
                          <a:latin typeface="Angsana New"/>
                          <a:ea typeface="Calibri"/>
                        </a:rPr>
                        <a:t>33</a:t>
                      </a:r>
                      <a:endParaRPr lang="en-US" sz="2000" b="1" dirty="0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85707" y="158156"/>
            <a:ext cx="305243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chemeClr val="bg1"/>
                </a:solidFill>
              </a:rPr>
              <a:t>6.2 </a:t>
            </a:r>
            <a:r>
              <a:rPr lang="th-TH" sz="3200" b="1" dirty="0" smtClean="0">
                <a:solidFill>
                  <a:schemeClr val="bg1"/>
                </a:solidFill>
              </a:rPr>
              <a:t>การสร้างแบบสอบถาม</a:t>
            </a:r>
            <a:endParaRPr lang="en-US" sz="3200" b="1" dirty="0" smtClean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57224" y="1357298"/>
            <a:ext cx="354295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3200" b="1" dirty="0" smtClean="0"/>
              <a:t>องค์ประกอบของแบบสอบถาม</a:t>
            </a:r>
            <a:endParaRPr lang="en-US" sz="3200" b="1" dirty="0" smtClean="0"/>
          </a:p>
        </p:txBody>
      </p:sp>
      <p:sp>
        <p:nvSpPr>
          <p:cNvPr id="15" name="TextBox 14"/>
          <p:cNvSpPr txBox="1"/>
          <p:nvPr/>
        </p:nvSpPr>
        <p:spPr>
          <a:xfrm>
            <a:off x="5270626" y="600055"/>
            <a:ext cx="371447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th-TH" sz="2800" b="1" dirty="0" smtClean="0">
                <a:solidFill>
                  <a:schemeClr val="bg1"/>
                </a:solidFill>
              </a:rPr>
              <a:t>6.2.2 องค์ประกอบของแบบสอบถาม</a:t>
            </a:r>
            <a:endParaRPr lang="en-US" sz="2800" b="1" dirty="0" smtClean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475656" y="2204864"/>
            <a:ext cx="6552728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-180000">
              <a:buFont typeface="+mj-lt"/>
              <a:buAutoNum type="arabicPeriod"/>
            </a:pPr>
            <a:r>
              <a:rPr lang="th-TH" sz="2800" b="1" dirty="0" smtClean="0"/>
              <a:t> ชื่อโครงการวิจัยและลำดับที่ของแบบสอบถาม </a:t>
            </a:r>
          </a:p>
          <a:p>
            <a:pPr indent="-180000">
              <a:buFont typeface="+mj-lt"/>
              <a:buAutoNum type="arabicPeriod"/>
            </a:pPr>
            <a:r>
              <a:rPr lang="th-TH" sz="2800" b="1" dirty="0" smtClean="0"/>
              <a:t> ส่วนคำแนะนำตัว </a:t>
            </a:r>
          </a:p>
          <a:p>
            <a:pPr indent="-180000">
              <a:buFont typeface="+mj-lt"/>
              <a:buAutoNum type="arabicPeriod"/>
            </a:pPr>
            <a:r>
              <a:rPr lang="th-TH" sz="2800" b="1" dirty="0" smtClean="0"/>
              <a:t> ส่วนอธิบายภาพรวมของแบบสอบถาม </a:t>
            </a:r>
          </a:p>
          <a:p>
            <a:pPr indent="-180000">
              <a:buFont typeface="+mj-lt"/>
              <a:buAutoNum type="arabicPeriod"/>
            </a:pPr>
            <a:r>
              <a:rPr lang="th-TH" sz="2800" b="1" dirty="0" smtClean="0"/>
              <a:t> ส่วนข้อมูลผู้ตอบแบบสอบถาม </a:t>
            </a:r>
          </a:p>
          <a:p>
            <a:pPr indent="-180000">
              <a:buFont typeface="+mj-lt"/>
              <a:buAutoNum type="arabicPeriod"/>
            </a:pPr>
            <a:r>
              <a:rPr lang="th-TH" sz="2800" b="1" dirty="0" smtClean="0"/>
              <a:t> ส่วนคำถาม </a:t>
            </a:r>
          </a:p>
          <a:p>
            <a:pPr indent="-180000">
              <a:buFont typeface="+mj-lt"/>
              <a:buAutoNum type="arabicPeriod"/>
            </a:pPr>
            <a:r>
              <a:rPr lang="th-TH" sz="2800" b="1" dirty="0" smtClean="0"/>
              <a:t> ส่วนปิด </a:t>
            </a:r>
            <a:endParaRPr lang="th-TH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260648"/>
            <a:ext cx="8521280" cy="605943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88640"/>
            <a:ext cx="8748464" cy="612038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85707" y="158156"/>
            <a:ext cx="305243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chemeClr val="bg1"/>
                </a:solidFill>
              </a:rPr>
              <a:t>6.2 </a:t>
            </a:r>
            <a:r>
              <a:rPr lang="th-TH" sz="3200" b="1" dirty="0" smtClean="0">
                <a:solidFill>
                  <a:schemeClr val="bg1"/>
                </a:solidFill>
              </a:rPr>
              <a:t>การสร้างแบบสอบถาม</a:t>
            </a:r>
            <a:endParaRPr lang="en-US" sz="3200" b="1" dirty="0" smtClean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57224" y="1357298"/>
            <a:ext cx="303640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3200" b="1" dirty="0" smtClean="0"/>
              <a:t>คำถามที่ดีมีคุณสมบัติดังนี้</a:t>
            </a:r>
            <a:endParaRPr lang="en-US" sz="3200" b="1" dirty="0" smtClean="0"/>
          </a:p>
        </p:txBody>
      </p:sp>
      <p:sp>
        <p:nvSpPr>
          <p:cNvPr id="15" name="TextBox 14"/>
          <p:cNvSpPr txBox="1"/>
          <p:nvPr/>
        </p:nvSpPr>
        <p:spPr>
          <a:xfrm>
            <a:off x="6150675" y="600055"/>
            <a:ext cx="283442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th-TH" sz="2800" b="1" dirty="0" smtClean="0">
                <a:solidFill>
                  <a:schemeClr val="bg1"/>
                </a:solidFill>
              </a:rPr>
              <a:t>6.2.3 ลักษณะของคำถามที่ดี</a:t>
            </a:r>
            <a:endParaRPr lang="en-US" sz="2800" b="1" dirty="0" smtClean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475656" y="2060848"/>
            <a:ext cx="6192688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-180000">
              <a:buFont typeface="+mj-lt"/>
              <a:buAutoNum type="arabicPeriod"/>
            </a:pPr>
            <a:r>
              <a:rPr lang="th-TH" sz="2400" b="1" dirty="0" smtClean="0"/>
              <a:t> คำถามต้องมีความชัดเจน </a:t>
            </a:r>
          </a:p>
          <a:p>
            <a:pPr indent="-180000">
              <a:buFont typeface="+mj-lt"/>
              <a:buAutoNum type="arabicPeriod"/>
            </a:pPr>
            <a:r>
              <a:rPr lang="th-TH" sz="2400" b="1" dirty="0" smtClean="0"/>
              <a:t> หลีกเลี่ยงการใช้คำที่ต้องตีความ </a:t>
            </a:r>
          </a:p>
          <a:p>
            <a:pPr indent="-180000">
              <a:buFont typeface="+mj-lt"/>
              <a:buAutoNum type="arabicPeriod"/>
            </a:pPr>
            <a:r>
              <a:rPr lang="th-TH" sz="2400" b="1" dirty="0" smtClean="0"/>
              <a:t> คำถามไม่ยากเกินไป </a:t>
            </a:r>
          </a:p>
          <a:p>
            <a:pPr indent="-180000">
              <a:buFont typeface="+mj-lt"/>
              <a:buAutoNum type="arabicPeriod"/>
            </a:pPr>
            <a:r>
              <a:rPr lang="th-TH" sz="2400" b="1" dirty="0" smtClean="0"/>
              <a:t> ทางเลือกของคำตอบต้องครอบคลุม </a:t>
            </a:r>
          </a:p>
          <a:p>
            <a:pPr indent="-180000">
              <a:buFont typeface="+mj-lt"/>
              <a:buAutoNum type="arabicPeriod"/>
            </a:pPr>
            <a:r>
              <a:rPr lang="th-TH" sz="2400" b="1" dirty="0" smtClean="0"/>
              <a:t> หลีกเลี่ยงการใช้ศัพท์เฉพาะ </a:t>
            </a:r>
          </a:p>
          <a:p>
            <a:pPr indent="-180000">
              <a:buFont typeface="+mj-lt"/>
              <a:buAutoNum type="arabicPeriod"/>
            </a:pPr>
            <a:r>
              <a:rPr lang="th-TH" sz="2400" b="1" dirty="0" smtClean="0"/>
              <a:t> ไม่ถามคำหลายคำถามในคำถามเดียว </a:t>
            </a:r>
          </a:p>
          <a:p>
            <a:pPr indent="-180000">
              <a:buFont typeface="+mj-lt"/>
              <a:buAutoNum type="arabicPeriod"/>
            </a:pPr>
            <a:r>
              <a:rPr lang="th-TH" sz="2400" b="1" dirty="0" smtClean="0"/>
              <a:t> ไม่ใช้คำถามในเชิงลบหรือใช้คำที่สร้างความรู้สึกไม่ดี  </a:t>
            </a:r>
          </a:p>
          <a:p>
            <a:pPr indent="-180000">
              <a:buFont typeface="+mj-lt"/>
              <a:buAutoNum type="arabicPeriod"/>
            </a:pPr>
            <a:r>
              <a:rPr lang="th-TH" sz="2400" b="1" dirty="0" smtClean="0"/>
              <a:t> ไม่ควรตั้งคำถามแบบถามนำ </a:t>
            </a:r>
          </a:p>
          <a:p>
            <a:pPr indent="-180000">
              <a:buFont typeface="+mj-lt"/>
              <a:buAutoNum type="arabicPeriod"/>
            </a:pPr>
            <a:r>
              <a:rPr lang="th-TH" sz="2400" b="1" dirty="0" smtClean="0"/>
              <a:t> คำถามควรเหมาะสำหรับผู้ตอบทุกคน </a:t>
            </a:r>
            <a:endParaRPr lang="th-TH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85707" y="158156"/>
            <a:ext cx="423385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3200" b="1" dirty="0" smtClean="0">
                <a:solidFill>
                  <a:schemeClr val="bg1"/>
                </a:solidFill>
              </a:rPr>
              <a:t>6.3 การทดสอบคุณภาพแบบสอบถาม</a:t>
            </a:r>
            <a:endParaRPr lang="en-US" sz="3200" b="1" dirty="0" smtClean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57224" y="1357298"/>
            <a:ext cx="76032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3200" b="1" dirty="0" smtClean="0"/>
              <a:t>การทดสอบความเที่ยงตรง </a:t>
            </a:r>
            <a:r>
              <a:rPr lang="en-US" sz="3200" b="1" dirty="0" smtClean="0"/>
              <a:t>(validity)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767283" y="600055"/>
            <a:ext cx="421782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th-TH" sz="2800" b="1" dirty="0" smtClean="0">
                <a:solidFill>
                  <a:schemeClr val="bg1"/>
                </a:solidFill>
              </a:rPr>
              <a:t>6.3.1 การทดสอบความเที่ยงตรง </a:t>
            </a:r>
            <a:r>
              <a:rPr lang="en-US" sz="2800" b="1" dirty="0" smtClean="0">
                <a:solidFill>
                  <a:schemeClr val="bg1"/>
                </a:solidFill>
              </a:rPr>
              <a:t>(validity)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899592" y="1844824"/>
            <a:ext cx="748955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400" b="1" dirty="0" smtClean="0"/>
              <a:t>หมายถึง การทดสอบข้อคำถามแต่ละข้อว่ามีความเหมาะสมและสอดคล้องกับวัตถุประสงค์</a:t>
            </a:r>
          </a:p>
          <a:p>
            <a:r>
              <a:rPr lang="th-TH" sz="2400" b="1" dirty="0" smtClean="0"/>
              <a:t>ของการวิจัยหรือไม่ </a:t>
            </a:r>
            <a:endParaRPr lang="th-TH" sz="24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899592" y="2884874"/>
            <a:ext cx="725711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000" b="1" u="sng" dirty="0" smtClean="0"/>
              <a:t>ดัชนีความสอดคล้องระหว่างข้อคำถามกับวัตถุประสงค์ </a:t>
            </a:r>
            <a:r>
              <a:rPr lang="en-US" sz="2000" b="1" u="sng" dirty="0" smtClean="0"/>
              <a:t>(Index of item – Objective Congruence: IOC)</a:t>
            </a:r>
            <a:r>
              <a:rPr lang="th-TH" sz="2000" b="1" u="sng" dirty="0" smtClean="0"/>
              <a:t> </a:t>
            </a:r>
            <a:endParaRPr lang="en-US" sz="2000" b="1" dirty="0" smtClean="0"/>
          </a:p>
        </p:txBody>
      </p:sp>
      <p:sp>
        <p:nvSpPr>
          <p:cNvPr id="12" name="TextBox 11"/>
          <p:cNvSpPr txBox="1"/>
          <p:nvPr/>
        </p:nvSpPr>
        <p:spPr>
          <a:xfrm>
            <a:off x="971600" y="3284984"/>
            <a:ext cx="770485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2000" b="1" dirty="0" smtClean="0"/>
              <a:t>ได้แก่นำแบบสอบถามที่นักวิจัยการตลาดสร้างขึ้นเสนอต่อผู้เชี่ยวชาญจำนวน </a:t>
            </a:r>
            <a:r>
              <a:rPr lang="en-US" sz="2000" b="1" dirty="0" smtClean="0"/>
              <a:t>3 </a:t>
            </a:r>
            <a:r>
              <a:rPr lang="th-TH" sz="2000" b="1" dirty="0" smtClean="0"/>
              <a:t>ท่าน 5 ท่าน หรือ 7 ท่าน</a:t>
            </a:r>
          </a:p>
          <a:p>
            <a:r>
              <a:rPr lang="th-TH" sz="2000" b="1" dirty="0" smtClean="0"/>
              <a:t>เพื่อประเมินความสอดคล้องของข้อคำถามกับวัตถุประสงค์ มีเกณฑ์การให้คะแนนดังนี้</a:t>
            </a:r>
            <a:endParaRPr lang="th-TH" sz="20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2051720" y="4077072"/>
            <a:ext cx="640871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2000" b="1" dirty="0" smtClean="0"/>
              <a:t>ให้คะแนน   +</a:t>
            </a:r>
            <a:r>
              <a:rPr lang="en-US" sz="2000" b="1" dirty="0" smtClean="0"/>
              <a:t>1 </a:t>
            </a:r>
            <a:r>
              <a:rPr lang="th-TH" sz="2000" b="1" dirty="0" smtClean="0"/>
              <a:t> เมื่อแน่ใจว่าข้อคำถาม</a:t>
            </a:r>
            <a:r>
              <a:rPr lang="th-TH" sz="2000" b="1" u="sng" dirty="0" smtClean="0"/>
              <a:t>สอดคล้อง</a:t>
            </a:r>
            <a:r>
              <a:rPr lang="th-TH" sz="2000" b="1" dirty="0" smtClean="0"/>
              <a:t>กับเนื้อหา/วัตถุประสงค์ </a:t>
            </a:r>
            <a:endParaRPr lang="en-US" sz="2000" b="1" dirty="0" smtClean="0"/>
          </a:p>
          <a:p>
            <a:r>
              <a:rPr lang="th-TH" sz="2000" b="1" dirty="0" smtClean="0"/>
              <a:t>ให้คะแนน     </a:t>
            </a:r>
            <a:r>
              <a:rPr lang="en-US" sz="2000" b="1" dirty="0" smtClean="0"/>
              <a:t>0 </a:t>
            </a:r>
            <a:r>
              <a:rPr lang="th-TH" sz="2000" b="1" dirty="0" smtClean="0"/>
              <a:t> เมื่อ</a:t>
            </a:r>
            <a:r>
              <a:rPr lang="th-TH" sz="2000" b="1" u="sng" dirty="0" smtClean="0"/>
              <a:t>ไม่แน่ใจ</a:t>
            </a:r>
            <a:r>
              <a:rPr lang="th-TH" sz="2000" b="1" dirty="0" smtClean="0"/>
              <a:t>ว่าข้อคำถามสอดคล้องกับเนื้อหา/วัตถุประสงค์</a:t>
            </a:r>
            <a:endParaRPr lang="en-US" sz="2000" b="1" dirty="0" smtClean="0"/>
          </a:p>
          <a:p>
            <a:r>
              <a:rPr lang="th-TH" sz="2000" b="1" dirty="0" smtClean="0"/>
              <a:t>ให้คะแนน    </a:t>
            </a:r>
            <a:r>
              <a:rPr lang="en-US" sz="2000" b="1" dirty="0" smtClean="0"/>
              <a:t>-1 </a:t>
            </a:r>
            <a:r>
              <a:rPr lang="th-TH" sz="2000" b="1" dirty="0" smtClean="0"/>
              <a:t> เมื่อแน่ใจว่าข้อคำถาม</a:t>
            </a:r>
            <a:r>
              <a:rPr lang="th-TH" sz="2000" b="1" u="sng" dirty="0" smtClean="0"/>
              <a:t>ไม่สอดคล้อง</a:t>
            </a:r>
            <a:r>
              <a:rPr lang="th-TH" sz="2000" b="1" dirty="0" smtClean="0"/>
              <a:t>กับเนื้อหา/วัตถุประสงค์</a:t>
            </a:r>
            <a:endParaRPr lang="en-US" sz="2000" b="1" dirty="0" smtClean="0"/>
          </a:p>
        </p:txBody>
      </p:sp>
      <p:pic>
        <p:nvPicPr>
          <p:cNvPr id="14" name="Picture 13" descr="IOC-01.bmp"/>
          <p:cNvPicPr>
            <a:picLocks noChangeAspect="1"/>
          </p:cNvPicPr>
          <p:nvPr/>
        </p:nvPicPr>
        <p:blipFill>
          <a:blip r:embed="rId2" cstate="print"/>
          <a:srcRect l="30909" t="8828" r="32727" b="51445"/>
          <a:stretch>
            <a:fillRect/>
          </a:stretch>
        </p:blipFill>
        <p:spPr>
          <a:xfrm>
            <a:off x="2411760" y="5157192"/>
            <a:ext cx="1440160" cy="648072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2134203" y="6084004"/>
            <a:ext cx="56781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dirty="0" smtClean="0"/>
              <a:t>ข้อคำถามแต่ละข้อจะต้องมีค่า </a:t>
            </a:r>
            <a:r>
              <a:rPr lang="en-US" dirty="0" smtClean="0"/>
              <a:t>IOC </a:t>
            </a:r>
            <a:r>
              <a:rPr lang="th-TH" dirty="0" smtClean="0"/>
              <a:t>เท่ากับหรือมากกว่า </a:t>
            </a:r>
            <a:r>
              <a:rPr lang="en-US" dirty="0" smtClean="0"/>
              <a:t>0.</a:t>
            </a:r>
            <a:r>
              <a:rPr lang="th-TH" dirty="0" smtClean="0"/>
              <a:t>60 จึงจะถือว่าข้อคำถามนั้นใช้ได้ </a:t>
            </a:r>
            <a:endParaRPr lang="th-TH" dirty="0"/>
          </a:p>
        </p:txBody>
      </p:sp>
      <p:pic>
        <p:nvPicPr>
          <p:cNvPr id="17" name="Picture 16" descr="IOC-01.bmp"/>
          <p:cNvPicPr>
            <a:picLocks noChangeAspect="1"/>
          </p:cNvPicPr>
          <p:nvPr/>
        </p:nvPicPr>
        <p:blipFill>
          <a:blip r:embed="rId2" cstate="print"/>
          <a:srcRect t="57383"/>
          <a:stretch>
            <a:fillRect/>
          </a:stretch>
        </p:blipFill>
        <p:spPr>
          <a:xfrm>
            <a:off x="4427984" y="5085184"/>
            <a:ext cx="3960440" cy="69520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IOC-02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00571" y="329000"/>
            <a:ext cx="7342858" cy="6200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85707" y="158156"/>
            <a:ext cx="373692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3200" b="1" dirty="0" smtClean="0">
                <a:solidFill>
                  <a:schemeClr val="bg1"/>
                </a:solidFill>
              </a:rPr>
              <a:t>6.1 ธรรมชาติของแบบสอบถาม</a:t>
            </a:r>
            <a:endParaRPr lang="en-US" sz="3200" b="1" dirty="0" smtClean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57224" y="1357298"/>
            <a:ext cx="575189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3200" b="1" dirty="0" smtClean="0"/>
              <a:t>แบบสอบถามที่ดีมีวัตถุประสงค์สำคัญ 3 ประการ  </a:t>
            </a:r>
            <a:endParaRPr lang="en-US" sz="3200" b="1" dirty="0" smtClean="0"/>
          </a:p>
        </p:txBody>
      </p:sp>
      <p:sp>
        <p:nvSpPr>
          <p:cNvPr id="15" name="TextBox 14"/>
          <p:cNvSpPr txBox="1"/>
          <p:nvPr/>
        </p:nvSpPr>
        <p:spPr>
          <a:xfrm>
            <a:off x="5828471" y="600055"/>
            <a:ext cx="315663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th-TH" sz="2800" b="1" dirty="0" smtClean="0">
                <a:solidFill>
                  <a:schemeClr val="bg1"/>
                </a:solidFill>
              </a:rPr>
              <a:t>6.1.1 บทบาทของแบบสอบถาม</a:t>
            </a:r>
            <a:endParaRPr lang="en-US" sz="2800" b="1" dirty="0" smtClean="0">
              <a:solidFill>
                <a:schemeClr val="bg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892600" y="2492896"/>
            <a:ext cx="814389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indent="-180000">
              <a:buFont typeface="+mj-lt"/>
              <a:buAutoNum type="arabicPeriod"/>
            </a:pPr>
            <a:r>
              <a:rPr lang="th-TH" sz="2400" b="1" dirty="0" smtClean="0"/>
              <a:t>เป็นเครื่องมือแปลงข้อมูลที่นักวิจัยการตลาดต้องการให้อยู่ในรูปคำถามที่สามารถเก็บรวบรวมได้ </a:t>
            </a:r>
          </a:p>
          <a:p>
            <a:pPr indent="-180000">
              <a:buFont typeface="+mj-lt"/>
              <a:buAutoNum type="arabicPeriod"/>
            </a:pPr>
            <a:r>
              <a:rPr lang="th-TH" sz="2400" b="1" dirty="0" smtClean="0"/>
              <a:t>กระตุ้นหรือส่งเสริมให้ผู้ให้ข้อมูลต้องการมีส่วนร่วมและต้องการตอบแบบสอบถามให้สมบูรณ์</a:t>
            </a:r>
          </a:p>
          <a:p>
            <a:pPr indent="-180000">
              <a:buFont typeface="+mj-lt"/>
              <a:buAutoNum type="arabicPeriod"/>
            </a:pPr>
            <a:r>
              <a:rPr lang="th-TH" sz="2400" b="1" dirty="0" smtClean="0"/>
              <a:t>ลดความคลาดเคลื่อนที่เกิดจากการให้ข้อมูล </a:t>
            </a:r>
            <a:endParaRPr lang="th-TH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IOC-03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96783" y="260648"/>
            <a:ext cx="8695697" cy="409979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85707" y="158156"/>
            <a:ext cx="423385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3200" b="1" dirty="0" smtClean="0">
                <a:solidFill>
                  <a:schemeClr val="bg1"/>
                </a:solidFill>
              </a:rPr>
              <a:t>6.3 การทดสอบคุณภาพแบบสอบถาม</a:t>
            </a:r>
            <a:endParaRPr lang="en-US" sz="3200" b="1" dirty="0" smtClean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57224" y="1357298"/>
            <a:ext cx="76032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3200" b="1" dirty="0" smtClean="0"/>
              <a:t>การทดสอบความเที่ยงตรง </a:t>
            </a:r>
            <a:r>
              <a:rPr lang="en-US" sz="3200" b="1" dirty="0" smtClean="0"/>
              <a:t>(validity)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767283" y="600055"/>
            <a:ext cx="421782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th-TH" sz="2800" b="1" dirty="0" smtClean="0">
                <a:solidFill>
                  <a:schemeClr val="bg1"/>
                </a:solidFill>
              </a:rPr>
              <a:t>6.3.1 การทดสอบความเที่ยงตรง </a:t>
            </a:r>
            <a:r>
              <a:rPr lang="en-US" sz="2800" b="1" dirty="0" smtClean="0">
                <a:solidFill>
                  <a:schemeClr val="bg1"/>
                </a:solidFill>
              </a:rPr>
              <a:t>(validity)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899592" y="1844824"/>
            <a:ext cx="748955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400" b="1" dirty="0" smtClean="0"/>
              <a:t>หมายถึง การทดสอบข้อคำถามแต่ละข้อว่ามีความเหมาะสมและสอดคล้องกับวัตถุประสงค์</a:t>
            </a:r>
          </a:p>
          <a:p>
            <a:r>
              <a:rPr lang="th-TH" sz="2400" b="1" dirty="0" smtClean="0"/>
              <a:t>ของการวิจัยหรือไม่ </a:t>
            </a:r>
            <a:endParaRPr lang="th-TH" sz="24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899592" y="2884874"/>
            <a:ext cx="418415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000" b="1" u="sng" dirty="0" smtClean="0"/>
              <a:t>ดัชนีความตรงตามเนื้อหา (</a:t>
            </a:r>
            <a:r>
              <a:rPr lang="en-US" sz="2000" b="1" u="sng" dirty="0" smtClean="0"/>
              <a:t>Content Validity Index: CVI) 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971600" y="3284984"/>
            <a:ext cx="770485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2000" b="1" dirty="0" smtClean="0"/>
              <a:t>ได้แก่นำแบบสอบถามที่นักวิจัยการตลาดสร้างขึ้นเสนอต่อผู้เชี่ยวชาญเพื่อประเมินความสอดคล้องของข้อคำถามกับวัตถุประสงค์ มีเกณฑ์การให้คะแนนดังนี้</a:t>
            </a:r>
            <a:endParaRPr lang="th-TH" sz="2000" b="1" dirty="0"/>
          </a:p>
        </p:txBody>
      </p:sp>
      <p:sp>
        <p:nvSpPr>
          <p:cNvPr id="18" name="TextBox 17"/>
          <p:cNvSpPr txBox="1"/>
          <p:nvPr/>
        </p:nvSpPr>
        <p:spPr>
          <a:xfrm>
            <a:off x="1403648" y="4005064"/>
            <a:ext cx="712879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2400" b="1" dirty="0" smtClean="0"/>
              <a:t>ให้คะแนน 1  เมื่อข้อคำถามไม่สอดคล้องกับเนื้อหา/วัตถุประสงค์</a:t>
            </a:r>
            <a:endParaRPr lang="en-US" sz="2400" b="1" dirty="0" smtClean="0"/>
          </a:p>
          <a:p>
            <a:r>
              <a:rPr lang="th-TH" sz="2400" b="1" dirty="0" smtClean="0"/>
              <a:t>ให้คะแนน 2  เมื่อข้อคำถามสอดคล้องเล็กน้อยกับเนื้อหา/วัตถุประสงค์</a:t>
            </a:r>
            <a:endParaRPr lang="en-US" sz="2400" b="1" dirty="0" smtClean="0"/>
          </a:p>
          <a:p>
            <a:r>
              <a:rPr lang="th-TH" sz="2400" b="1" dirty="0" smtClean="0"/>
              <a:t>ให้คะแนน 3  เมื่อข้อคำถามสอดคล้องกับเนื้อหา/วัตถุประสงค์</a:t>
            </a:r>
            <a:endParaRPr lang="en-US" sz="2400" b="1" dirty="0" smtClean="0"/>
          </a:p>
          <a:p>
            <a:r>
              <a:rPr lang="th-TH" sz="2400" b="1" dirty="0" smtClean="0"/>
              <a:t>ให้คะแนน 4  เมื่อข้อคำถามสอดคล้องมากกับเนื้อหา/วัตถุประสงค์</a:t>
            </a:r>
            <a:endParaRPr lang="en-US" sz="2400" b="1" dirty="0" smtClean="0"/>
          </a:p>
        </p:txBody>
      </p:sp>
      <p:sp>
        <p:nvSpPr>
          <p:cNvPr id="19" name="TextBox 18"/>
          <p:cNvSpPr txBox="1"/>
          <p:nvPr/>
        </p:nvSpPr>
        <p:spPr>
          <a:xfrm>
            <a:off x="971600" y="5733256"/>
            <a:ext cx="799288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dirty="0" smtClean="0"/>
              <a:t>สัดส่วนของจำนวนข้อคำถามที่ได้รับการประเมินระดับคะแนน 3 หรือ 4 จากผู้เชี่ยวชาญต่อจำนวนข้อคำถามทั้งหมด แบบสอบถามที่มีความสอดคล้องระหว่างข้อคำถามกับวัตถุประสงค์สามารถนำไปใช้เก็บรวบรวมข้อมูลได้ต้องมีค่า </a:t>
            </a:r>
            <a:r>
              <a:rPr lang="en-US" dirty="0" smtClean="0"/>
              <a:t>CVI </a:t>
            </a:r>
            <a:r>
              <a:rPr lang="th-TH" dirty="0" smtClean="0"/>
              <a:t>เกิน 0.8 อย่างไรก็ดีข้อคำถามที่ผู้เชี่ยวชาญให้คะแนน 1 หรือ 2 ควรพิจารณาปรับแก้ </a:t>
            </a:r>
            <a:endParaRPr lang="th-TH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VI-01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91047" y="395666"/>
            <a:ext cx="7361905" cy="606666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VI-02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96082" y="404664"/>
            <a:ext cx="8152382" cy="485714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85707" y="158156"/>
            <a:ext cx="423385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3200" b="1" dirty="0" smtClean="0">
                <a:solidFill>
                  <a:schemeClr val="bg1"/>
                </a:solidFill>
              </a:rPr>
              <a:t>6.3 การทดสอบคุณภาพแบบสอบถาม</a:t>
            </a:r>
            <a:endParaRPr lang="en-US" sz="3200" b="1" dirty="0" smtClean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57224" y="1357298"/>
            <a:ext cx="76032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3200" b="1" dirty="0" smtClean="0"/>
              <a:t>การทดสอบความเที่ยงตรง </a:t>
            </a:r>
            <a:r>
              <a:rPr lang="en-US" sz="3200" b="1" dirty="0" smtClean="0"/>
              <a:t>(validity)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767283" y="600055"/>
            <a:ext cx="421782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th-TH" sz="2800" b="1" dirty="0" smtClean="0">
                <a:solidFill>
                  <a:schemeClr val="bg1"/>
                </a:solidFill>
              </a:rPr>
              <a:t>6.3.1 การทดสอบความเที่ยงตรง </a:t>
            </a:r>
            <a:r>
              <a:rPr lang="en-US" sz="2800" b="1" dirty="0" smtClean="0">
                <a:solidFill>
                  <a:schemeClr val="bg1"/>
                </a:solidFill>
              </a:rPr>
              <a:t>(validity)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899592" y="1844824"/>
            <a:ext cx="748955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400" b="1" dirty="0" smtClean="0"/>
              <a:t>หมายถึง การทดสอบข้อคำถามแต่ละข้อว่ามีความเหมาะสมและสอดคล้องกับวัตถุประสงค์</a:t>
            </a:r>
          </a:p>
          <a:p>
            <a:r>
              <a:rPr lang="th-TH" sz="2400" b="1" dirty="0" smtClean="0"/>
              <a:t>ของการวิจัยหรือไม่ </a:t>
            </a:r>
            <a:endParaRPr lang="th-TH" sz="24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899592" y="2884874"/>
            <a:ext cx="559640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000" b="1" u="sng" dirty="0" smtClean="0"/>
              <a:t>การหาดัชนีความตรงตามเนื้อหารายข้อ </a:t>
            </a:r>
            <a:r>
              <a:rPr lang="en-US" sz="2000" b="1" u="sng" dirty="0" smtClean="0"/>
              <a:t>(Item Content  Validity Index; I-CVI)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971600" y="3284984"/>
            <a:ext cx="770485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2000" b="1" dirty="0" smtClean="0"/>
              <a:t>เป็นการประเมินความสอดคล้องของข้อคำถามกับวัตถุประสงค์ มีวิธีการและหลักเกณฑ์การให้คะแนนเช่นเดียวกับ </a:t>
            </a:r>
            <a:r>
              <a:rPr lang="en-US" sz="2000" b="1" dirty="0" smtClean="0"/>
              <a:t>CVI </a:t>
            </a:r>
            <a:r>
              <a:rPr lang="th-TH" sz="2000" b="1" dirty="0" smtClean="0"/>
              <a:t>แต่ใช้วิธีคำนวณค่าที่แตกต่างกัน ดังนี้</a:t>
            </a:r>
            <a:endParaRPr lang="th-TH" sz="2000" b="1" dirty="0"/>
          </a:p>
        </p:txBody>
      </p:sp>
      <p:sp>
        <p:nvSpPr>
          <p:cNvPr id="18" name="TextBox 17"/>
          <p:cNvSpPr txBox="1"/>
          <p:nvPr/>
        </p:nvSpPr>
        <p:spPr>
          <a:xfrm>
            <a:off x="1259632" y="4145012"/>
            <a:ext cx="712879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th-TH" sz="2400" dirty="0" smtClean="0"/>
              <a:t>1. ใช้ค่าเฉลี่ยของสัดส่วนของผู้เชี่ยวชาญแต่ละคน</a:t>
            </a:r>
            <a:endParaRPr lang="en-US" sz="2400" dirty="0" smtClean="0"/>
          </a:p>
          <a:p>
            <a:r>
              <a:rPr lang="th-TH" sz="2400" dirty="0" smtClean="0"/>
              <a:t>2. ใช้ค่าเฉลี่ยของดัชนีความตรงตามเนื้อหารายข้อ </a:t>
            </a:r>
            <a:endParaRPr lang="en-US" sz="2400" dirty="0" smtClean="0"/>
          </a:p>
          <a:p>
            <a:r>
              <a:rPr lang="th-TH" sz="2400" dirty="0" smtClean="0"/>
              <a:t>3. ใช้สัดส่วนจำนวนรายการที่ได้คะแนน 3 หรือ 4 กับจำนวนทั้งหมด </a:t>
            </a:r>
            <a:endParaRPr 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I-CVI.bmp"/>
          <p:cNvPicPr>
            <a:picLocks noChangeAspect="1"/>
          </p:cNvPicPr>
          <p:nvPr/>
        </p:nvPicPr>
        <p:blipFill>
          <a:blip r:embed="rId2" cstate="print"/>
          <a:srcRect l="9051" t="2194" r="9051" b="5968"/>
          <a:stretch>
            <a:fillRect/>
          </a:stretch>
        </p:blipFill>
        <p:spPr>
          <a:xfrm>
            <a:off x="899592" y="260648"/>
            <a:ext cx="7488832" cy="5256584"/>
          </a:xfrm>
          <a:prstGeom prst="rect">
            <a:avLst/>
          </a:prstGeom>
          <a:ln>
            <a:solidFill>
              <a:schemeClr val="accent1">
                <a:shade val="50000"/>
              </a:schemeClr>
            </a:solidFill>
          </a:ln>
        </p:spPr>
      </p:pic>
      <p:sp>
        <p:nvSpPr>
          <p:cNvPr id="3" name="TextBox 2"/>
          <p:cNvSpPr txBox="1"/>
          <p:nvPr/>
        </p:nvSpPr>
        <p:spPr>
          <a:xfrm>
            <a:off x="1571604" y="5598399"/>
            <a:ext cx="564360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th-TH" sz="2400" b="1" dirty="0" smtClean="0">
                <a:solidFill>
                  <a:srgbClr val="C00000"/>
                </a:solidFill>
              </a:rPr>
              <a:t>1. ใช้ค่าเฉลี่ยของสัดส่วนของผู้เชี่ยวชาญแต่ละคน</a:t>
            </a:r>
          </a:p>
          <a:p>
            <a:r>
              <a:rPr lang="th-TH" sz="2400" b="1" dirty="0" smtClean="0">
                <a:solidFill>
                  <a:srgbClr val="C00000"/>
                </a:solidFill>
              </a:rPr>
              <a:t>    (0.8+0.8+1.0+0.9+0.9+1.0+1.0+0.9+0.8</a:t>
            </a:r>
            <a:r>
              <a:rPr lang="en-US" sz="2400" b="1" dirty="0" smtClean="0">
                <a:solidFill>
                  <a:srgbClr val="C00000"/>
                </a:solidFill>
              </a:rPr>
              <a:t>+0.8</a:t>
            </a:r>
            <a:r>
              <a:rPr lang="th-TH" sz="2400" b="1" dirty="0" smtClean="0">
                <a:solidFill>
                  <a:srgbClr val="C00000"/>
                </a:solidFill>
              </a:rPr>
              <a:t>)/10 </a:t>
            </a:r>
            <a:r>
              <a:rPr lang="en-US" sz="2400" b="1" dirty="0" smtClean="0">
                <a:solidFill>
                  <a:srgbClr val="C00000"/>
                </a:solidFill>
              </a:rPr>
              <a:t>= </a:t>
            </a:r>
            <a:r>
              <a:rPr lang="th-TH" sz="2400" b="1" dirty="0" smtClean="0">
                <a:solidFill>
                  <a:srgbClr val="C00000"/>
                </a:solidFill>
              </a:rPr>
              <a:t>0.89</a:t>
            </a:r>
            <a:endParaRPr lang="en-US" sz="2400" b="1" dirty="0" smtClean="0">
              <a:solidFill>
                <a:srgbClr val="C00000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643042" y="5072074"/>
            <a:ext cx="4357718" cy="357190"/>
          </a:xfrm>
          <a:prstGeom prst="rect">
            <a:avLst/>
          </a:prstGeom>
          <a:solidFill>
            <a:srgbClr val="FFFF00">
              <a:alpha val="17000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I-CVI.bmp"/>
          <p:cNvPicPr>
            <a:picLocks noChangeAspect="1"/>
          </p:cNvPicPr>
          <p:nvPr/>
        </p:nvPicPr>
        <p:blipFill>
          <a:blip r:embed="rId2" cstate="print"/>
          <a:srcRect l="9051" t="2194" r="9051" b="5968"/>
          <a:stretch>
            <a:fillRect/>
          </a:stretch>
        </p:blipFill>
        <p:spPr>
          <a:xfrm>
            <a:off x="899592" y="260648"/>
            <a:ext cx="7488832" cy="5256584"/>
          </a:xfrm>
          <a:prstGeom prst="rect">
            <a:avLst/>
          </a:prstGeom>
          <a:ln>
            <a:solidFill>
              <a:schemeClr val="accent1">
                <a:shade val="50000"/>
              </a:schemeClr>
            </a:solidFill>
          </a:ln>
        </p:spPr>
      </p:pic>
      <p:sp>
        <p:nvSpPr>
          <p:cNvPr id="3" name="TextBox 2"/>
          <p:cNvSpPr txBox="1"/>
          <p:nvPr/>
        </p:nvSpPr>
        <p:spPr>
          <a:xfrm>
            <a:off x="1500166" y="5598399"/>
            <a:ext cx="712879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C00000"/>
                </a:solidFill>
              </a:rPr>
              <a:t> </a:t>
            </a:r>
            <a:r>
              <a:rPr lang="th-TH" sz="2400" b="1" dirty="0" smtClean="0">
                <a:solidFill>
                  <a:srgbClr val="C00000"/>
                </a:solidFill>
              </a:rPr>
              <a:t>2. ใช้ค่าเฉลี่ยของดัชนีความตรงตามเนื้อหารายข้อ </a:t>
            </a:r>
            <a:endParaRPr lang="en-US" sz="2400" b="1" dirty="0" smtClean="0">
              <a:solidFill>
                <a:srgbClr val="C00000"/>
              </a:solidFill>
            </a:endParaRPr>
          </a:p>
          <a:p>
            <a:r>
              <a:rPr lang="th-TH" sz="2400" b="1" dirty="0" smtClean="0">
                <a:solidFill>
                  <a:srgbClr val="C00000"/>
                </a:solidFill>
              </a:rPr>
              <a:t>    (0.9+1.0+0.7+1.0+0.8+0.6+1.0+1.0+1.0</a:t>
            </a:r>
            <a:r>
              <a:rPr lang="en-US" sz="2400" b="1" dirty="0" smtClean="0">
                <a:solidFill>
                  <a:srgbClr val="C00000"/>
                </a:solidFill>
              </a:rPr>
              <a:t>+0.</a:t>
            </a:r>
            <a:r>
              <a:rPr lang="th-TH" sz="2400" b="1" dirty="0" smtClean="0">
                <a:solidFill>
                  <a:srgbClr val="C00000"/>
                </a:solidFill>
              </a:rPr>
              <a:t>9)/10 </a:t>
            </a:r>
            <a:r>
              <a:rPr lang="en-US" sz="2400" b="1" dirty="0" smtClean="0">
                <a:solidFill>
                  <a:srgbClr val="C00000"/>
                </a:solidFill>
              </a:rPr>
              <a:t>= </a:t>
            </a:r>
            <a:r>
              <a:rPr lang="th-TH" sz="2400" b="1" dirty="0" smtClean="0">
                <a:solidFill>
                  <a:srgbClr val="C00000"/>
                </a:solidFill>
              </a:rPr>
              <a:t>0.89</a:t>
            </a:r>
            <a:endParaRPr lang="en-US" sz="2400" b="1" dirty="0" smtClean="0">
              <a:solidFill>
                <a:srgbClr val="C00000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 rot="5400000">
            <a:off x="5464975" y="2750339"/>
            <a:ext cx="3143272" cy="928694"/>
          </a:xfrm>
          <a:prstGeom prst="rect">
            <a:avLst/>
          </a:prstGeom>
          <a:solidFill>
            <a:srgbClr val="FFFF00">
              <a:alpha val="17000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I-CVI.bmp"/>
          <p:cNvPicPr>
            <a:picLocks noChangeAspect="1"/>
          </p:cNvPicPr>
          <p:nvPr/>
        </p:nvPicPr>
        <p:blipFill>
          <a:blip r:embed="rId2" cstate="print"/>
          <a:srcRect l="9051" t="2194" r="9051" b="5968"/>
          <a:stretch>
            <a:fillRect/>
          </a:stretch>
        </p:blipFill>
        <p:spPr>
          <a:xfrm>
            <a:off x="899592" y="260648"/>
            <a:ext cx="7488832" cy="5256584"/>
          </a:xfrm>
          <a:prstGeom prst="rect">
            <a:avLst/>
          </a:prstGeom>
          <a:ln>
            <a:solidFill>
              <a:schemeClr val="accent1">
                <a:shade val="50000"/>
              </a:schemeClr>
            </a:solidFill>
          </a:ln>
        </p:spPr>
      </p:pic>
      <p:sp>
        <p:nvSpPr>
          <p:cNvPr id="3" name="TextBox 2"/>
          <p:cNvSpPr txBox="1"/>
          <p:nvPr/>
        </p:nvSpPr>
        <p:spPr>
          <a:xfrm>
            <a:off x="1500166" y="5643578"/>
            <a:ext cx="712879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2400" b="1" dirty="0" smtClean="0">
                <a:solidFill>
                  <a:srgbClr val="C00000"/>
                </a:solidFill>
              </a:rPr>
              <a:t>3. ใช้สัดส่วนจำนวนรายการที่ได้คะแนน 3 หรือ 4 กับจำนวนทั้งหมด </a:t>
            </a:r>
            <a:endParaRPr lang="en-US" sz="2400" b="1" dirty="0" smtClean="0">
              <a:solidFill>
                <a:srgbClr val="C00000"/>
              </a:solidFill>
            </a:endParaRPr>
          </a:p>
          <a:p>
            <a:r>
              <a:rPr lang="th-TH" sz="2400" b="1" dirty="0" smtClean="0">
                <a:solidFill>
                  <a:srgbClr val="C00000"/>
                </a:solidFill>
              </a:rPr>
              <a:t>    (8+8+10+9+9+10+10+9+8+8)/100 </a:t>
            </a:r>
            <a:r>
              <a:rPr lang="en-US" sz="2400" b="1" dirty="0" smtClean="0">
                <a:solidFill>
                  <a:srgbClr val="C00000"/>
                </a:solidFill>
              </a:rPr>
              <a:t>=</a:t>
            </a:r>
            <a:r>
              <a:rPr lang="th-TH" sz="2400" b="1" dirty="0" smtClean="0">
                <a:solidFill>
                  <a:srgbClr val="C00000"/>
                </a:solidFill>
              </a:rPr>
              <a:t> 0.89</a:t>
            </a:r>
            <a:endParaRPr lang="en-US" sz="2400" b="1" dirty="0">
              <a:solidFill>
                <a:srgbClr val="C00000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643042" y="4744701"/>
            <a:ext cx="4357718" cy="357190"/>
          </a:xfrm>
          <a:prstGeom prst="rect">
            <a:avLst/>
          </a:prstGeom>
          <a:solidFill>
            <a:srgbClr val="FFFF00">
              <a:alpha val="17000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85707" y="158156"/>
            <a:ext cx="423385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3200" b="1" dirty="0" smtClean="0">
                <a:solidFill>
                  <a:schemeClr val="bg1"/>
                </a:solidFill>
              </a:rPr>
              <a:t>6.3 การทดสอบคุณภาพแบบสอบถาม</a:t>
            </a:r>
            <a:endParaRPr lang="en-US" sz="3200" b="1" dirty="0" smtClean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57224" y="1357298"/>
            <a:ext cx="76032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3200" b="1" dirty="0" smtClean="0"/>
              <a:t>การทดสอบเชื่อมั่นของแบบสอบถาม </a:t>
            </a:r>
            <a:r>
              <a:rPr lang="en-US" sz="3200" b="1" dirty="0" smtClean="0"/>
              <a:t>(Reliability)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677515" y="600055"/>
            <a:ext cx="430758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th-TH" sz="2800" b="1" dirty="0" smtClean="0">
                <a:solidFill>
                  <a:schemeClr val="bg1"/>
                </a:solidFill>
              </a:rPr>
              <a:t>6.3.2 การทดสอบความเชื่อมั่น </a:t>
            </a:r>
            <a:r>
              <a:rPr lang="en-US" sz="2800" b="1" dirty="0" smtClean="0">
                <a:solidFill>
                  <a:schemeClr val="bg1"/>
                </a:solidFill>
              </a:rPr>
              <a:t>(Reliability)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899592" y="1844824"/>
            <a:ext cx="7784503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400" b="1" dirty="0" smtClean="0"/>
              <a:t>ได้แก่ การนำแบบสอบถามไปทดลองเก็บข้อมูลกับกลุ่มตัวอย่างจำนวน </a:t>
            </a:r>
            <a:r>
              <a:rPr lang="en-US" sz="2400" b="1" dirty="0" smtClean="0"/>
              <a:t>30 </a:t>
            </a:r>
            <a:r>
              <a:rPr lang="th-TH" sz="2400" b="1" dirty="0" smtClean="0"/>
              <a:t>ตัวอย่าง </a:t>
            </a:r>
            <a:endParaRPr lang="en-US" sz="2400" b="1" dirty="0" smtClean="0"/>
          </a:p>
          <a:p>
            <a:r>
              <a:rPr lang="th-TH" sz="2400" b="1" dirty="0" smtClean="0"/>
              <a:t>และนำผลที่ได้มาคำนวณค่าสัมประสิทธิ์แอลฟา</a:t>
            </a:r>
            <a:r>
              <a:rPr lang="th-TH" sz="2400" b="1" dirty="0" err="1" smtClean="0"/>
              <a:t>ของครอนบัค</a:t>
            </a:r>
            <a:r>
              <a:rPr lang="th-TH" sz="2400" b="1" dirty="0" smtClean="0"/>
              <a:t> </a:t>
            </a:r>
            <a:r>
              <a:rPr lang="en-US" sz="2400" b="1" dirty="0" smtClean="0"/>
              <a:t>(</a:t>
            </a:r>
            <a:r>
              <a:rPr lang="en-US" sz="2400" b="1" dirty="0" err="1" smtClean="0"/>
              <a:t>Cronbachs</a:t>
            </a:r>
            <a:r>
              <a:rPr lang="en-US" sz="2400" b="1" dirty="0" smtClean="0"/>
              <a:t>’ alpha coefficient)</a:t>
            </a:r>
            <a:endParaRPr lang="th-TH" sz="2400" b="1" dirty="0" smtClean="0"/>
          </a:p>
          <a:p>
            <a:r>
              <a:rPr lang="th-TH" sz="2400" b="1" dirty="0" smtClean="0"/>
              <a:t>แบบสอบถามจะต้องมีค่าสัมประสิทธิ์แอลฟา</a:t>
            </a:r>
            <a:r>
              <a:rPr lang="th-TH" sz="2400" b="1" dirty="0" err="1" smtClean="0"/>
              <a:t>ของครอนบัค</a:t>
            </a:r>
            <a:r>
              <a:rPr lang="th-TH" sz="2400" b="1" dirty="0" smtClean="0"/>
              <a:t>ตั้งแต่ 0.80 ขึ้นไปจึงถือว่ามี</a:t>
            </a:r>
          </a:p>
          <a:p>
            <a:r>
              <a:rPr lang="th-TH" sz="2400" b="1" dirty="0" smtClean="0"/>
              <a:t>ความเชื่อมั่นในการเก็บรวบรวมข้อมูล</a:t>
            </a:r>
            <a:r>
              <a:rPr lang="en-US" sz="2400" b="1" dirty="0" smtClean="0"/>
              <a:t> </a:t>
            </a:r>
            <a:endParaRPr lang="th-TH" sz="24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"/>
          <p:cNvSpPr txBox="1">
            <a:spLocks noChangeArrowheads="1"/>
          </p:cNvSpPr>
          <p:nvPr/>
        </p:nvSpPr>
        <p:spPr bwMode="auto">
          <a:xfrm>
            <a:off x="2339752" y="908720"/>
            <a:ext cx="3851201" cy="483741"/>
          </a:xfrm>
          <a:prstGeom prst="rect">
            <a:avLst/>
          </a:prstGeom>
          <a:solidFill>
            <a:srgbClr val="D8D8D8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Angsana New" pitchFamily="18" charset="-34"/>
                <a:cs typeface="Cordia New" pitchFamily="34" charset="-34"/>
              </a:rPr>
              <a:t>Analyze &gt; Scale &gt; Reliability Analysis</a:t>
            </a:r>
            <a:endParaRPr kumimoji="0" lang="th-TH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ngsana New" pitchFamily="18" charset="-34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51520" y="188640"/>
            <a:ext cx="76032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3200" b="1" dirty="0" smtClean="0"/>
              <a:t>การทดสอบเชื่อมั่นของแบบสอบถามโดยใช้โปรแกรม </a:t>
            </a:r>
            <a:r>
              <a:rPr lang="en-US" sz="3200" b="1" dirty="0" smtClean="0"/>
              <a:t>SPSS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2267744" y="5133823"/>
          <a:ext cx="3960440" cy="1224135"/>
        </p:xfrm>
        <a:graphic>
          <a:graphicData uri="http://schemas.openxmlformats.org/drawingml/2006/table">
            <a:tbl>
              <a:tblPr/>
              <a:tblGrid>
                <a:gridCol w="2237081"/>
                <a:gridCol w="1723359"/>
              </a:tblGrid>
              <a:tr h="408045">
                <a:tc gridSpan="2"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latin typeface="Angsana New"/>
                          <a:ea typeface="Calibri"/>
                        </a:rPr>
                        <a:t>Reliability Statistics</a:t>
                      </a:r>
                      <a:endParaRPr lang="en-US" sz="2800" b="1" dirty="0">
                        <a:latin typeface="Angsana New"/>
                        <a:ea typeface="Calibri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</a:tr>
              <a:tr h="408045"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 err="1">
                          <a:solidFill>
                            <a:srgbClr val="000000"/>
                          </a:solidFill>
                          <a:latin typeface="Angsana New"/>
                          <a:ea typeface="Calibri"/>
                        </a:rPr>
                        <a:t>Cronbach's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latin typeface="Angsana New"/>
                          <a:ea typeface="Calibri"/>
                        </a:rPr>
                        <a:t> Alpha</a:t>
                      </a:r>
                      <a:endParaRPr lang="en-US" sz="2800" b="1" dirty="0">
                        <a:latin typeface="Angsana New"/>
                        <a:ea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latin typeface="Angsana New"/>
                          <a:ea typeface="Calibri"/>
                        </a:rPr>
                        <a:t>N of Items</a:t>
                      </a:r>
                      <a:endParaRPr lang="en-US" sz="2800" b="1" dirty="0">
                        <a:latin typeface="Angsana New"/>
                        <a:ea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08045"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latin typeface="Angsana New"/>
                          <a:ea typeface="Calibri"/>
                        </a:rPr>
                        <a:t>.851</a:t>
                      </a:r>
                      <a:endParaRPr lang="en-US" sz="2800" b="1">
                        <a:latin typeface="Angsana New"/>
                        <a:ea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latin typeface="Angsana New"/>
                          <a:ea typeface="Calibri"/>
                        </a:rPr>
                        <a:t>5</a:t>
                      </a:r>
                      <a:endParaRPr lang="en-US" sz="2800" b="1" dirty="0">
                        <a:latin typeface="Angsana New"/>
                        <a:ea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pic>
        <p:nvPicPr>
          <p:cNvPr id="6" name="Picture 5" descr="06-1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24739" y="1624436"/>
            <a:ext cx="5761905" cy="3304762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85707" y="158156"/>
            <a:ext cx="373692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3200" b="1" dirty="0" smtClean="0">
                <a:solidFill>
                  <a:schemeClr val="bg1"/>
                </a:solidFill>
              </a:rPr>
              <a:t>6.1 ธรรมชาติของแบบสอบถาม</a:t>
            </a:r>
            <a:endParaRPr lang="en-US" sz="3200" b="1" dirty="0" smtClean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57224" y="1357298"/>
            <a:ext cx="573907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3200" b="1" dirty="0" smtClean="0"/>
              <a:t>ความต้องการของนักวิจัยการตลาดและผู้ให้ข้อมูล </a:t>
            </a:r>
            <a:endParaRPr lang="en-US" sz="3200" b="1" dirty="0" smtClean="0"/>
          </a:p>
        </p:txBody>
      </p:sp>
      <p:sp>
        <p:nvSpPr>
          <p:cNvPr id="15" name="TextBox 14"/>
          <p:cNvSpPr txBox="1"/>
          <p:nvPr/>
        </p:nvSpPr>
        <p:spPr>
          <a:xfrm>
            <a:off x="3582663" y="600055"/>
            <a:ext cx="540244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th-TH" sz="2800" b="1" dirty="0" smtClean="0">
                <a:solidFill>
                  <a:schemeClr val="bg1"/>
                </a:solidFill>
              </a:rPr>
              <a:t>6.1.2 ความต้องการของนักวิจัยการตลาดและผู้ให้ข้อมูล</a:t>
            </a:r>
            <a:endParaRPr lang="en-US" sz="2800" b="1" dirty="0" smtClean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043608" y="2452704"/>
            <a:ext cx="3600400" cy="830997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th-TH" sz="2400" b="1" dirty="0" smtClean="0"/>
              <a:t>ความต้องการของนักวิจัยการตลาด</a:t>
            </a:r>
          </a:p>
          <a:p>
            <a:pPr algn="ctr"/>
            <a:r>
              <a:rPr lang="th-TH" sz="2400" b="1" dirty="0" smtClean="0"/>
              <a:t>จากผู้ให้ข้อมูล</a:t>
            </a:r>
            <a:endParaRPr lang="th-TH" sz="24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1043608" y="3284984"/>
            <a:ext cx="3600400" cy="2015936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lvl="0" indent="-180000">
              <a:lnSpc>
                <a:spcPts val="2500"/>
              </a:lnSpc>
              <a:buFont typeface="+mj-lt"/>
              <a:buAutoNum type="arabicPeriod"/>
            </a:pPr>
            <a:r>
              <a:rPr lang="th-TH" sz="2000" b="1" dirty="0" smtClean="0"/>
              <a:t>มีความซื่อสัตย์ในการให้ข้อมูล</a:t>
            </a:r>
            <a:endParaRPr lang="en-US" sz="2000" b="1" dirty="0" smtClean="0"/>
          </a:p>
          <a:p>
            <a:pPr lvl="0" indent="-180000">
              <a:lnSpc>
                <a:spcPts val="2500"/>
              </a:lnSpc>
              <a:buFont typeface="+mj-lt"/>
              <a:buAutoNum type="arabicPeriod"/>
            </a:pPr>
            <a:r>
              <a:rPr lang="th-TH" sz="2000" b="1" dirty="0" smtClean="0"/>
              <a:t>เข้าใจในเหตุผลของการวิจัย</a:t>
            </a:r>
            <a:endParaRPr lang="en-US" sz="2000" b="1" dirty="0" smtClean="0"/>
          </a:p>
          <a:p>
            <a:pPr lvl="0" indent="-180000">
              <a:lnSpc>
                <a:spcPts val="2500"/>
              </a:lnSpc>
              <a:buFont typeface="+mj-lt"/>
              <a:buAutoNum type="arabicPeriod"/>
            </a:pPr>
            <a:r>
              <a:rPr lang="th-TH" sz="2000" b="1" dirty="0" smtClean="0"/>
              <a:t>ทำตามขั้นตอนอย่างสมบูรณ์</a:t>
            </a:r>
            <a:endParaRPr lang="en-US" sz="2000" b="1" dirty="0" smtClean="0"/>
          </a:p>
          <a:p>
            <a:pPr lvl="0" indent="-180000">
              <a:lnSpc>
                <a:spcPts val="2500"/>
              </a:lnSpc>
              <a:buFont typeface="+mj-lt"/>
              <a:buAutoNum type="arabicPeriod"/>
            </a:pPr>
            <a:r>
              <a:rPr lang="th-TH" sz="2000" b="1" dirty="0" smtClean="0"/>
              <a:t>พิจารณาประเด็นต่าง ๆ ก่อนตอบคำถาม</a:t>
            </a:r>
            <a:endParaRPr lang="en-US" sz="2000" b="1" dirty="0" smtClean="0"/>
          </a:p>
          <a:p>
            <a:pPr lvl="0" indent="-180000">
              <a:lnSpc>
                <a:spcPts val="2500"/>
              </a:lnSpc>
              <a:buFont typeface="+mj-lt"/>
              <a:buAutoNum type="arabicPeriod"/>
            </a:pPr>
            <a:r>
              <a:rPr lang="th-TH" sz="2000" b="1" dirty="0" smtClean="0"/>
              <a:t>มีความรู้สึกที่ดีต่อเหตุผลของการวิจัย</a:t>
            </a:r>
            <a:endParaRPr lang="en-US" sz="2000" b="1" dirty="0" smtClean="0"/>
          </a:p>
          <a:p>
            <a:pPr lvl="0" indent="-180000">
              <a:lnSpc>
                <a:spcPts val="2500"/>
              </a:lnSpc>
              <a:buFont typeface="+mj-lt"/>
              <a:buAutoNum type="arabicPeriod"/>
            </a:pPr>
            <a:r>
              <a:rPr lang="th-TH" sz="2000" b="1" dirty="0" smtClean="0"/>
              <a:t>มีความรู้สึกที่ดีต่อกระบวนการของการวิจัย</a:t>
            </a:r>
            <a:endParaRPr lang="en-US" sz="2000" b="1" dirty="0" smtClean="0"/>
          </a:p>
        </p:txBody>
      </p:sp>
      <p:sp>
        <p:nvSpPr>
          <p:cNvPr id="13" name="TextBox 12"/>
          <p:cNvSpPr txBox="1"/>
          <p:nvPr/>
        </p:nvSpPr>
        <p:spPr>
          <a:xfrm>
            <a:off x="5220072" y="2452992"/>
            <a:ext cx="3600400" cy="83099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th-TH" sz="2400" b="1" dirty="0" smtClean="0"/>
              <a:t>ความต้องการของผู้ให้ข้อมูล</a:t>
            </a:r>
          </a:p>
          <a:p>
            <a:pPr algn="ctr"/>
            <a:r>
              <a:rPr lang="th-TH" sz="2400" b="1" dirty="0" smtClean="0"/>
              <a:t>จากการวิจัยการตลาด</a:t>
            </a:r>
            <a:endParaRPr lang="th-TH" sz="24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5220072" y="3285272"/>
            <a:ext cx="3600400" cy="2977738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indent="-180000">
              <a:lnSpc>
                <a:spcPts val="2500"/>
              </a:lnSpc>
              <a:buFont typeface="+mj-lt"/>
              <a:buAutoNum type="arabicPeriod"/>
            </a:pPr>
            <a:r>
              <a:rPr lang="th-TH" sz="2000" b="1" dirty="0" smtClean="0"/>
              <a:t>รางวัลตอบแทนที่จับต้องได้</a:t>
            </a:r>
            <a:endParaRPr lang="en-US" sz="2000" b="1" dirty="0" smtClean="0"/>
          </a:p>
          <a:p>
            <a:pPr indent="-180000">
              <a:lnSpc>
                <a:spcPts val="2500"/>
              </a:lnSpc>
              <a:buFont typeface="+mj-lt"/>
              <a:buAutoNum type="arabicPeriod"/>
            </a:pPr>
            <a:r>
              <a:rPr lang="th-TH" sz="2000" b="1" dirty="0" smtClean="0"/>
              <a:t>ความมั่นใจในการเก็บรักษาความลับ</a:t>
            </a:r>
            <a:endParaRPr lang="en-US" sz="2000" b="1" dirty="0" smtClean="0"/>
          </a:p>
          <a:p>
            <a:pPr indent="-180000">
              <a:lnSpc>
                <a:spcPts val="2500"/>
              </a:lnSpc>
              <a:buFont typeface="+mj-lt"/>
              <a:buAutoNum type="arabicPeriod"/>
            </a:pPr>
            <a:r>
              <a:rPr lang="th-TH" sz="2000" b="1" dirty="0" smtClean="0"/>
              <a:t>ความน่าสนใจของหัวข้อการวิจัยการตลาด</a:t>
            </a:r>
            <a:endParaRPr lang="en-US" sz="2000" b="1" dirty="0" smtClean="0"/>
          </a:p>
          <a:p>
            <a:pPr indent="-180000">
              <a:lnSpc>
                <a:spcPts val="2500"/>
              </a:lnSpc>
              <a:buFont typeface="+mj-lt"/>
              <a:buAutoNum type="arabicPeriod"/>
            </a:pPr>
            <a:r>
              <a:rPr lang="th-TH" sz="2000" b="1" dirty="0" smtClean="0"/>
              <a:t>ประโยชน์ส่วนตนจากการเห็นการวิจัยประสบ</a:t>
            </a:r>
            <a:br>
              <a:rPr lang="th-TH" sz="2000" b="1" dirty="0" smtClean="0"/>
            </a:br>
            <a:r>
              <a:rPr lang="th-TH" sz="2000" b="1" dirty="0" smtClean="0"/>
              <a:t>     ความสำเร็จ</a:t>
            </a:r>
            <a:endParaRPr lang="en-US" sz="2000" b="1" dirty="0" smtClean="0"/>
          </a:p>
          <a:p>
            <a:pPr indent="-180000">
              <a:lnSpc>
                <a:spcPts val="2500"/>
              </a:lnSpc>
              <a:buFont typeface="+mj-lt"/>
              <a:buAutoNum type="arabicPeriod"/>
            </a:pPr>
            <a:r>
              <a:rPr lang="th-TH" sz="2000" b="1" dirty="0" smtClean="0"/>
              <a:t>ประโยชน์ทางสังคมจากการเห็นการวิจัยประสบ</a:t>
            </a:r>
            <a:br>
              <a:rPr lang="th-TH" sz="2000" b="1" dirty="0" smtClean="0"/>
            </a:br>
            <a:r>
              <a:rPr lang="th-TH" sz="2000" b="1" dirty="0" smtClean="0"/>
              <a:t>    ความสำเร็จ</a:t>
            </a:r>
            <a:endParaRPr lang="en-US" sz="2000" b="1" dirty="0" smtClean="0"/>
          </a:p>
          <a:p>
            <a:pPr indent="-180000">
              <a:lnSpc>
                <a:spcPts val="2500"/>
              </a:lnSpc>
              <a:buFont typeface="+mj-lt"/>
              <a:buAutoNum type="arabicPeriod"/>
            </a:pPr>
            <a:r>
              <a:rPr lang="th-TH" sz="2000" b="1" dirty="0" smtClean="0"/>
              <a:t>การรู้สึกเป็นคนสำคัญที่ถูกเลือกในการให้ข้อมูล</a:t>
            </a:r>
            <a:endParaRPr lang="en-US" sz="2000" b="1" dirty="0" smtClean="0"/>
          </a:p>
          <a:p>
            <a:pPr indent="-180000">
              <a:lnSpc>
                <a:spcPts val="2500"/>
              </a:lnSpc>
              <a:buFont typeface="+mj-lt"/>
              <a:buAutoNum type="arabicPeriod"/>
            </a:pPr>
            <a:r>
              <a:rPr lang="th-TH" sz="2000" b="1" dirty="0" smtClean="0"/>
              <a:t>ผู้ทำวิจัยการตลาดเป็นผู้มีชื่อเสียง</a:t>
            </a:r>
            <a:endParaRPr lang="en-US" sz="2000" b="1" dirty="0" smtClean="0"/>
          </a:p>
        </p:txBody>
      </p:sp>
      <p:sp>
        <p:nvSpPr>
          <p:cNvPr id="16" name="Right Arrow 15"/>
          <p:cNvSpPr/>
          <p:nvPr/>
        </p:nvSpPr>
        <p:spPr>
          <a:xfrm>
            <a:off x="4716017" y="3356992"/>
            <a:ext cx="432048" cy="792088"/>
          </a:xfrm>
          <a:prstGeom prst="right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7" name="Right Arrow 16"/>
          <p:cNvSpPr/>
          <p:nvPr/>
        </p:nvSpPr>
        <p:spPr>
          <a:xfrm rot="10800000">
            <a:off x="4716017" y="4293096"/>
            <a:ext cx="432048" cy="792088"/>
          </a:xfrm>
          <a:prstGeom prst="right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42844" y="1384329"/>
            <a:ext cx="8856984" cy="553998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lang="th-TH" sz="3000" b="1" dirty="0" smtClean="0">
                <a:solidFill>
                  <a:schemeClr val="bg1"/>
                </a:solidFill>
              </a:rPr>
              <a:t>บทที่ </a:t>
            </a:r>
            <a:r>
              <a:rPr lang="en-US" sz="3000" b="1" dirty="0" smtClean="0">
                <a:solidFill>
                  <a:schemeClr val="bg1"/>
                </a:solidFill>
              </a:rPr>
              <a:t>6</a:t>
            </a:r>
            <a:r>
              <a:rPr lang="th-TH" sz="3000" b="1" dirty="0" smtClean="0">
                <a:solidFill>
                  <a:schemeClr val="bg1"/>
                </a:solidFill>
              </a:rPr>
              <a:t> การออกแบบแบบสอบถาม</a:t>
            </a:r>
            <a:endParaRPr lang="en-US" sz="3000" b="1" dirty="0" smtClean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7016" y="1844093"/>
            <a:ext cx="8856984" cy="584775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 algn="r"/>
            <a:r>
              <a:rPr lang="th-TH" sz="3200" b="1" smtClean="0">
                <a:solidFill>
                  <a:schemeClr val="bg1"/>
                </a:solidFill>
              </a:rPr>
              <a:t>วิจัย</a:t>
            </a:r>
            <a:r>
              <a:rPr lang="th-TH" sz="3200" b="1" dirty="0" smtClean="0">
                <a:solidFill>
                  <a:schemeClr val="bg1"/>
                </a:solidFill>
              </a:rPr>
              <a:t>การตลาด</a:t>
            </a:r>
            <a:endParaRPr lang="en-US" sz="3000" b="1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85707" y="158156"/>
            <a:ext cx="373692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3200" b="1" dirty="0" smtClean="0">
                <a:solidFill>
                  <a:schemeClr val="bg1"/>
                </a:solidFill>
              </a:rPr>
              <a:t>6.1 ธรรมชาติของแบบสอบถาม</a:t>
            </a:r>
            <a:endParaRPr lang="en-US" sz="3200" b="1" dirty="0" smtClean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57224" y="1357298"/>
            <a:ext cx="7098418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3200" b="1" dirty="0" smtClean="0"/>
              <a:t>ประเภทของคำถาม</a:t>
            </a:r>
            <a:r>
              <a:rPr lang="en-US" sz="3200" b="1" dirty="0" smtClean="0"/>
              <a:t>: </a:t>
            </a:r>
            <a:r>
              <a:rPr lang="th-TH" sz="3200" b="1" dirty="0" smtClean="0">
                <a:solidFill>
                  <a:srgbClr val="C00000"/>
                </a:solidFill>
              </a:rPr>
              <a:t>คำถามปลายเปิด </a:t>
            </a:r>
            <a:r>
              <a:rPr lang="en-US" sz="3200" b="1" dirty="0" smtClean="0">
                <a:solidFill>
                  <a:srgbClr val="C00000"/>
                </a:solidFill>
              </a:rPr>
              <a:t>(Open-ended questions) </a:t>
            </a:r>
            <a:endParaRPr lang="th-TH" sz="3200" b="1" dirty="0" smtClean="0">
              <a:solidFill>
                <a:srgbClr val="C00000"/>
              </a:solidFill>
            </a:endParaRPr>
          </a:p>
          <a:p>
            <a:endParaRPr lang="en-US" sz="3200" b="1" dirty="0" smtClean="0"/>
          </a:p>
        </p:txBody>
      </p:sp>
      <p:sp>
        <p:nvSpPr>
          <p:cNvPr id="15" name="TextBox 14"/>
          <p:cNvSpPr txBox="1"/>
          <p:nvPr/>
        </p:nvSpPr>
        <p:spPr>
          <a:xfrm>
            <a:off x="6426391" y="600055"/>
            <a:ext cx="255871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th-TH" sz="2800" b="1" dirty="0" smtClean="0">
                <a:solidFill>
                  <a:schemeClr val="bg1"/>
                </a:solidFill>
              </a:rPr>
              <a:t>6.1.3 ประเภทของคำถาม</a:t>
            </a:r>
            <a:endParaRPr lang="en-US" sz="2800" b="1" dirty="0" smtClean="0">
              <a:solidFill>
                <a:schemeClr val="bg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187624" y="2852936"/>
            <a:ext cx="3946914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Courier New" pitchFamily="49" charset="0"/>
              <a:buChar char="o"/>
            </a:pPr>
            <a:r>
              <a:rPr lang="th-TH" sz="2000" b="1" dirty="0" smtClean="0"/>
              <a:t> ได้คำตอบที่ไม่มีข้อจำกัด </a:t>
            </a:r>
          </a:p>
          <a:p>
            <a:pPr>
              <a:buFont typeface="Courier New" pitchFamily="49" charset="0"/>
              <a:buChar char="o"/>
            </a:pPr>
            <a:r>
              <a:rPr lang="th-TH" sz="2000" b="1" dirty="0" smtClean="0"/>
              <a:t> ให้รายละเอียด</a:t>
            </a:r>
            <a:r>
              <a:rPr lang="th-TH" sz="2000" b="1" dirty="0" err="1" smtClean="0"/>
              <a:t>ได้มาก</a:t>
            </a:r>
            <a:r>
              <a:rPr lang="th-TH" sz="2000" b="1" dirty="0" smtClean="0"/>
              <a:t> </a:t>
            </a:r>
          </a:p>
          <a:p>
            <a:pPr>
              <a:buFont typeface="Courier New" pitchFamily="49" charset="0"/>
              <a:buChar char="o"/>
            </a:pPr>
            <a:r>
              <a:rPr lang="th-TH" sz="2000" b="1" dirty="0" smtClean="0"/>
              <a:t> ให้มูลในประเด็นที่ซับซ้อนได้ </a:t>
            </a:r>
          </a:p>
          <a:p>
            <a:pPr>
              <a:buFont typeface="Courier New" pitchFamily="49" charset="0"/>
              <a:buChar char="o"/>
            </a:pPr>
            <a:r>
              <a:rPr lang="th-TH" sz="2000" b="1" dirty="0" smtClean="0"/>
              <a:t> แก้ไขปัญหาความคลาดเคลื่อนจากการตอบแบบซ้ำ ๆ </a:t>
            </a:r>
            <a:endParaRPr lang="th-TH" sz="2000" b="1" dirty="0"/>
          </a:p>
        </p:txBody>
      </p:sp>
      <p:sp>
        <p:nvSpPr>
          <p:cNvPr id="22" name="TextBox 21"/>
          <p:cNvSpPr txBox="1"/>
          <p:nvPr/>
        </p:nvSpPr>
        <p:spPr>
          <a:xfrm>
            <a:off x="1187624" y="2420888"/>
            <a:ext cx="61908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800" b="1" dirty="0" smtClean="0"/>
              <a:t>ข้อดี</a:t>
            </a:r>
            <a:endParaRPr lang="th-TH" sz="2800" b="1" dirty="0"/>
          </a:p>
        </p:txBody>
      </p:sp>
      <p:sp>
        <p:nvSpPr>
          <p:cNvPr id="23" name="TextBox 22"/>
          <p:cNvSpPr txBox="1"/>
          <p:nvPr/>
        </p:nvSpPr>
        <p:spPr>
          <a:xfrm>
            <a:off x="3203848" y="4869160"/>
            <a:ext cx="2289409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Courier New" pitchFamily="49" charset="0"/>
              <a:buChar char="o"/>
            </a:pPr>
            <a:r>
              <a:rPr lang="th-TH" sz="2000" b="1" dirty="0" smtClean="0"/>
              <a:t> วิเคราะห์ข้อมูลได้ยาก </a:t>
            </a:r>
          </a:p>
          <a:p>
            <a:pPr>
              <a:buFont typeface="Courier New" pitchFamily="49" charset="0"/>
              <a:buChar char="o"/>
            </a:pPr>
            <a:r>
              <a:rPr lang="th-TH" sz="2000" b="1" dirty="0" smtClean="0"/>
              <a:t> มีอัตราการตอบน้อย </a:t>
            </a:r>
          </a:p>
          <a:p>
            <a:pPr>
              <a:buFont typeface="Courier New" pitchFamily="49" charset="0"/>
              <a:buChar char="o"/>
            </a:pPr>
            <a:r>
              <a:rPr lang="th-TH" sz="2000" b="1" dirty="0" smtClean="0"/>
              <a:t>ใช้พื้นที่สำหรับการตอบมาก </a:t>
            </a:r>
          </a:p>
          <a:p>
            <a:pPr>
              <a:buFont typeface="Courier New" pitchFamily="49" charset="0"/>
              <a:buChar char="o"/>
            </a:pPr>
            <a:r>
              <a:rPr lang="th-TH" sz="2000" b="1" dirty="0" smtClean="0"/>
              <a:t> ใช้เวลามาก  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2987824" y="4365104"/>
            <a:ext cx="88998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800" b="1" dirty="0" smtClean="0"/>
              <a:t>ข้อด้อย</a:t>
            </a:r>
            <a:endParaRPr lang="th-TH" sz="2800" b="1" dirty="0"/>
          </a:p>
        </p:txBody>
      </p:sp>
      <p:sp>
        <p:nvSpPr>
          <p:cNvPr id="25" name="TextBox 24"/>
          <p:cNvSpPr txBox="1"/>
          <p:nvPr/>
        </p:nvSpPr>
        <p:spPr>
          <a:xfrm>
            <a:off x="899592" y="1844824"/>
            <a:ext cx="361509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400" b="1" dirty="0" smtClean="0"/>
              <a:t>คำถามที่ไม่ได้กำหนดทางเลือกของคำตอบ</a:t>
            </a:r>
            <a:endParaRPr lang="th-TH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85707" y="158156"/>
            <a:ext cx="373692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3200" b="1" dirty="0" smtClean="0">
                <a:solidFill>
                  <a:schemeClr val="bg1"/>
                </a:solidFill>
              </a:rPr>
              <a:t>6.1 ธรรมชาติของแบบสอบถาม</a:t>
            </a:r>
            <a:endParaRPr lang="en-US" sz="3200" b="1" dirty="0" smtClean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57224" y="1357298"/>
            <a:ext cx="7098418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3200" b="1" dirty="0" smtClean="0"/>
              <a:t>ประเภทของคำถาม</a:t>
            </a:r>
            <a:r>
              <a:rPr lang="en-US" sz="3200" b="1" dirty="0" smtClean="0"/>
              <a:t>: </a:t>
            </a:r>
            <a:r>
              <a:rPr lang="th-TH" sz="3200" b="1" dirty="0" smtClean="0">
                <a:solidFill>
                  <a:srgbClr val="C00000"/>
                </a:solidFill>
              </a:rPr>
              <a:t>คำถามปลายปิด </a:t>
            </a:r>
            <a:r>
              <a:rPr lang="en-US" sz="3200" b="1" dirty="0" smtClean="0">
                <a:solidFill>
                  <a:srgbClr val="C00000"/>
                </a:solidFill>
              </a:rPr>
              <a:t>(Close-ended questions)</a:t>
            </a:r>
            <a:endParaRPr lang="th-TH" sz="3200" b="1" dirty="0" smtClean="0">
              <a:solidFill>
                <a:srgbClr val="C00000"/>
              </a:solidFill>
            </a:endParaRPr>
          </a:p>
          <a:p>
            <a:endParaRPr lang="en-US" sz="3200" b="1" dirty="0" smtClean="0"/>
          </a:p>
        </p:txBody>
      </p:sp>
      <p:sp>
        <p:nvSpPr>
          <p:cNvPr id="15" name="TextBox 14"/>
          <p:cNvSpPr txBox="1"/>
          <p:nvPr/>
        </p:nvSpPr>
        <p:spPr>
          <a:xfrm>
            <a:off x="6426391" y="600055"/>
            <a:ext cx="255871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th-TH" sz="2800" b="1" dirty="0" smtClean="0">
                <a:solidFill>
                  <a:schemeClr val="bg1"/>
                </a:solidFill>
              </a:rPr>
              <a:t>6.1.3 ประเภทของคำถาม</a:t>
            </a:r>
            <a:endParaRPr lang="en-US" sz="2800" b="1" dirty="0" smtClean="0">
              <a:solidFill>
                <a:schemeClr val="bg1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899592" y="1825660"/>
            <a:ext cx="280557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800" b="1" dirty="0" smtClean="0"/>
              <a:t>รูปแบบของคำถามปลายปิด</a:t>
            </a:r>
            <a:endParaRPr lang="th-TH" sz="28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944415" y="2319263"/>
            <a:ext cx="434766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400" b="1" dirty="0" smtClean="0"/>
              <a:t>คำถามแบบ 2 ทางเลือก (</a:t>
            </a:r>
            <a:r>
              <a:rPr lang="en-US" sz="2400" b="1" dirty="0" smtClean="0"/>
              <a:t>Dichotomous Questions</a:t>
            </a:r>
            <a:r>
              <a:rPr lang="th-TH" sz="2400" b="1" dirty="0" smtClean="0"/>
              <a:t>) </a:t>
            </a:r>
            <a:endParaRPr lang="th-TH" sz="2400" b="1" dirty="0"/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1547664" y="3068960"/>
            <a:ext cx="6336704" cy="836613"/>
          </a:xfrm>
          <a:prstGeom prst="rect">
            <a:avLst/>
          </a:prstGeom>
          <a:solidFill>
            <a:srgbClr val="D8D8D8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0" tIns="45720" rIns="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“</a:t>
            </a:r>
            <a:r>
              <a:rPr kumimoji="0" lang="th-TH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จงใส่เครื่องหมาย 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  <a:sym typeface="Wingdings 2" pitchFamily="18" charset="2"/>
              </a:rPr>
              <a:t></a:t>
            </a:r>
            <a:r>
              <a:rPr kumimoji="0" lang="th-TH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ลงในช่องที่ตรงกับท่านมากที่สุด เพียงข้อเดียว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”</a:t>
            </a:r>
          </a:p>
          <a:p>
            <a:pPr marL="457200" marR="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h-TH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1. ท่านเคยพักที่โรงแรมนี้มาก่อน      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   </a:t>
            </a:r>
            <a:r>
              <a:rPr kumimoji="0" lang="en-US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  <a:sym typeface="Wingdings" pitchFamily="2" charset="2"/>
              </a:rPr>
              <a:t>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 </a:t>
            </a:r>
            <a:r>
              <a:rPr kumimoji="0" lang="th-TH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ใช่          </a:t>
            </a:r>
            <a:r>
              <a:rPr kumimoji="0" lang="en-US" sz="105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  <a:sym typeface="Wingdings" pitchFamily="2" charset="2"/>
              </a:rPr>
              <a:t></a:t>
            </a:r>
            <a:r>
              <a:rPr kumimoji="0" lang="th-TH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  ไม่ใช่</a:t>
            </a: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ngsana New" pitchFamily="18" charset="-34"/>
              <a:ea typeface="Angsana New" pitchFamily="18" charset="-34"/>
              <a:cs typeface="Angsana New" pitchFamily="18" charset="-34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h-TH" sz="3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ngsana New" pitchFamily="18" charset="-34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971600" y="4221088"/>
            <a:ext cx="472437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400" b="1" dirty="0" smtClean="0"/>
              <a:t>คำถามแบบหลายทางเลือก (</a:t>
            </a:r>
            <a:r>
              <a:rPr lang="en-US" sz="2400" b="1" dirty="0" smtClean="0"/>
              <a:t>Multiple-choice questions)</a:t>
            </a:r>
            <a:endParaRPr lang="th-TH" sz="2400" b="1" dirty="0" smtClean="0"/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1547664" y="4797152"/>
            <a:ext cx="6408712" cy="817562"/>
          </a:xfrm>
          <a:prstGeom prst="rect">
            <a:avLst/>
          </a:prstGeom>
          <a:solidFill>
            <a:srgbClr val="D8D8D8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0" tIns="45720" rIns="0" bIns="45720" numCol="1" anchor="t" anchorCtr="0" compatLnSpc="1">
            <a:prstTxWarp prst="textNoShape">
              <a:avLst/>
            </a:prstTxWarp>
          </a:bodyPr>
          <a:lstStyle/>
          <a:p>
            <a:pPr marL="0" lvl="0" fontAlgn="base">
              <a:spcBef>
                <a:spcPct val="0"/>
              </a:spcBef>
              <a:spcAft>
                <a:spcPts val="1000"/>
              </a:spcAft>
            </a:pPr>
            <a:r>
              <a:rPr lang="en-US" sz="2000" b="1" dirty="0" smtClean="0"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“</a:t>
            </a:r>
            <a:r>
              <a:rPr lang="th-TH" sz="2000" b="1" dirty="0" smtClean="0"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จงใส่เครื่องหมาย </a:t>
            </a:r>
            <a:r>
              <a:rPr lang="en-US" sz="2000" b="1" dirty="0" smtClean="0">
                <a:latin typeface="Angsana New" pitchFamily="18" charset="-34"/>
                <a:ea typeface="Angsana New" pitchFamily="18" charset="-34"/>
                <a:cs typeface="Angsana New" pitchFamily="18" charset="-34"/>
                <a:sym typeface="Wingdings 2" pitchFamily="18" charset="2"/>
              </a:rPr>
              <a:t></a:t>
            </a:r>
            <a:r>
              <a:rPr lang="th-TH" sz="2000" b="1" dirty="0" smtClean="0"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ลงในช่องที่ตรงกับท่านมากที่สุด เพียงข้อเดียว</a:t>
            </a:r>
            <a:r>
              <a:rPr lang="en-US" sz="2000" b="1" dirty="0" smtClean="0"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”</a:t>
            </a:r>
          </a:p>
          <a:p>
            <a:pPr marL="457200" lvl="1" fontAlgn="base">
              <a:spcBef>
                <a:spcPct val="0"/>
              </a:spcBef>
              <a:spcAft>
                <a:spcPct val="0"/>
              </a:spcAft>
            </a:pPr>
            <a:r>
              <a:rPr lang="th-TH" sz="2000" b="1" dirty="0" smtClean="0"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1. ครั้งนี้ท่านมาพักที่โรงแรมจำนวน    </a:t>
            </a:r>
            <a:r>
              <a:rPr lang="en-US" sz="1100" b="1" dirty="0" smtClean="0">
                <a:latin typeface="Angsana New" pitchFamily="18" charset="-34"/>
                <a:ea typeface="Angsana New" pitchFamily="18" charset="-34"/>
                <a:cs typeface="Angsana New" pitchFamily="18" charset="-34"/>
                <a:sym typeface="Wingdings" pitchFamily="2" charset="2"/>
              </a:rPr>
              <a:t></a:t>
            </a:r>
            <a:r>
              <a:rPr lang="en-US" sz="2000" b="1" dirty="0" smtClean="0"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 1 </a:t>
            </a:r>
            <a:r>
              <a:rPr lang="th-TH" sz="2000" b="1" dirty="0" smtClean="0"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คืน  </a:t>
            </a:r>
            <a:r>
              <a:rPr lang="en-US" sz="1100" b="1" dirty="0" smtClean="0">
                <a:latin typeface="Angsana New" pitchFamily="18" charset="-34"/>
                <a:ea typeface="Angsana New" pitchFamily="18" charset="-34"/>
                <a:cs typeface="Angsana New" pitchFamily="18" charset="-34"/>
                <a:sym typeface="Wingdings" pitchFamily="2" charset="2"/>
              </a:rPr>
              <a:t></a:t>
            </a:r>
            <a:r>
              <a:rPr lang="en-US" sz="2000" b="1" dirty="0" smtClean="0"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 2 </a:t>
            </a:r>
            <a:r>
              <a:rPr lang="th-TH" sz="2000" b="1" dirty="0" smtClean="0"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คืน  </a:t>
            </a:r>
            <a:r>
              <a:rPr lang="en-US" sz="2000" b="1" dirty="0" smtClean="0"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 </a:t>
            </a:r>
            <a:r>
              <a:rPr lang="en-US" sz="1100" b="1" dirty="0" smtClean="0">
                <a:latin typeface="Angsana New" pitchFamily="18" charset="-34"/>
                <a:ea typeface="Angsana New" pitchFamily="18" charset="-34"/>
                <a:cs typeface="Angsana New" pitchFamily="18" charset="-34"/>
                <a:sym typeface="Wingdings" pitchFamily="2" charset="2"/>
              </a:rPr>
              <a:t></a:t>
            </a:r>
            <a:r>
              <a:rPr lang="en-US" sz="2000" b="1" dirty="0" smtClean="0"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 3 </a:t>
            </a:r>
            <a:r>
              <a:rPr lang="th-TH" sz="2000" b="1" dirty="0" smtClean="0"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คืน   </a:t>
            </a:r>
            <a:r>
              <a:rPr lang="en-US" sz="1100" b="1" dirty="0" smtClean="0">
                <a:latin typeface="Angsana New" pitchFamily="18" charset="-34"/>
                <a:ea typeface="Angsana New" pitchFamily="18" charset="-34"/>
                <a:cs typeface="Angsana New" pitchFamily="18" charset="-34"/>
                <a:sym typeface="Wingdings" pitchFamily="2" charset="2"/>
              </a:rPr>
              <a:t></a:t>
            </a:r>
            <a:r>
              <a:rPr lang="en-US" sz="2000" b="1" dirty="0" smtClean="0"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 </a:t>
            </a:r>
            <a:r>
              <a:rPr lang="th-TH" sz="2000" b="1" dirty="0" smtClean="0"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มากกว่า 3</a:t>
            </a:r>
            <a:r>
              <a:rPr lang="en-US" sz="2000" b="1" dirty="0" smtClean="0"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 </a:t>
            </a:r>
            <a:r>
              <a:rPr lang="th-TH" sz="2000" b="1" dirty="0" smtClean="0"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คืน</a:t>
            </a:r>
            <a:endParaRPr lang="en-US" sz="2000" b="1" dirty="0" smtClean="0">
              <a:latin typeface="Angsana New" pitchFamily="18" charset="-34"/>
              <a:ea typeface="Angsana New" pitchFamily="18" charset="-34"/>
              <a:cs typeface="Angsana New" pitchFamily="18" charset="-34"/>
            </a:endParaRPr>
          </a:p>
          <a:p>
            <a:pPr marL="1371600" lvl="3" fontAlgn="base">
              <a:spcBef>
                <a:spcPct val="0"/>
              </a:spcBef>
              <a:spcAft>
                <a:spcPct val="0"/>
              </a:spcAft>
            </a:pPr>
            <a:endParaRPr lang="en-US" sz="2000" b="1" dirty="0" smtClean="0">
              <a:latin typeface="Angsana New" pitchFamily="18" charset="-34"/>
              <a:ea typeface="Angsana New" pitchFamily="18" charset="-34"/>
              <a:cs typeface="Angsana New" pitchFamily="18" charset="-34"/>
            </a:endParaRPr>
          </a:p>
          <a:p>
            <a:pPr marL="0" lvl="0" fontAlgn="base">
              <a:spcBef>
                <a:spcPct val="0"/>
              </a:spcBef>
              <a:spcAft>
                <a:spcPct val="0"/>
              </a:spcAft>
            </a:pPr>
            <a:endParaRPr lang="th-TH" sz="2000" b="1" dirty="0" smtClean="0">
              <a:latin typeface="Angsana New" pitchFamily="18" charset="-34"/>
              <a:ea typeface="Angsana New" pitchFamily="18" charset="-34"/>
              <a:cs typeface="Angsana New" pitchFamily="18" charset="-34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85707" y="158156"/>
            <a:ext cx="373692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3200" b="1" dirty="0" smtClean="0">
                <a:solidFill>
                  <a:schemeClr val="bg1"/>
                </a:solidFill>
              </a:rPr>
              <a:t>6.1 ธรรมชาติของแบบสอบถาม</a:t>
            </a:r>
            <a:endParaRPr lang="en-US" sz="3200" b="1" dirty="0" smtClean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57224" y="1357298"/>
            <a:ext cx="7098418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3200" b="1" dirty="0" smtClean="0"/>
              <a:t>ประเภทของคำถาม</a:t>
            </a:r>
            <a:r>
              <a:rPr lang="en-US" sz="3200" b="1" dirty="0" smtClean="0"/>
              <a:t>: </a:t>
            </a:r>
            <a:r>
              <a:rPr lang="th-TH" sz="3200" b="1" dirty="0" smtClean="0">
                <a:solidFill>
                  <a:srgbClr val="C00000"/>
                </a:solidFill>
              </a:rPr>
              <a:t>คำถามปลายปิด </a:t>
            </a:r>
            <a:r>
              <a:rPr lang="en-US" sz="3200" b="1" dirty="0" smtClean="0">
                <a:solidFill>
                  <a:srgbClr val="C00000"/>
                </a:solidFill>
              </a:rPr>
              <a:t>(Close-ended questions)</a:t>
            </a:r>
            <a:endParaRPr lang="th-TH" sz="3200" b="1" dirty="0" smtClean="0">
              <a:solidFill>
                <a:srgbClr val="C00000"/>
              </a:solidFill>
            </a:endParaRPr>
          </a:p>
          <a:p>
            <a:endParaRPr lang="en-US" sz="3200" b="1" dirty="0" smtClean="0"/>
          </a:p>
        </p:txBody>
      </p:sp>
      <p:sp>
        <p:nvSpPr>
          <p:cNvPr id="15" name="TextBox 14"/>
          <p:cNvSpPr txBox="1"/>
          <p:nvPr/>
        </p:nvSpPr>
        <p:spPr>
          <a:xfrm>
            <a:off x="6426391" y="600055"/>
            <a:ext cx="255871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th-TH" sz="2800" b="1" dirty="0" smtClean="0">
                <a:solidFill>
                  <a:schemeClr val="bg1"/>
                </a:solidFill>
              </a:rPr>
              <a:t>6.1.3 ประเภทของคำถาม</a:t>
            </a:r>
            <a:endParaRPr lang="en-US" sz="2800" b="1" dirty="0" smtClean="0">
              <a:solidFill>
                <a:schemeClr val="bg1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899592" y="1825660"/>
            <a:ext cx="280557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800" b="1" dirty="0" smtClean="0"/>
              <a:t>รูปแบบของคำถามปลายปิด</a:t>
            </a:r>
            <a:endParaRPr lang="th-TH" sz="28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944415" y="2319263"/>
            <a:ext cx="819958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2400" b="1" dirty="0" smtClean="0"/>
              <a:t>คำถามแบบหลายคำตอบ (</a:t>
            </a:r>
            <a:r>
              <a:rPr lang="en-US" sz="2400" b="1" dirty="0" smtClean="0"/>
              <a:t>Checklist questions or multiple answers) </a:t>
            </a:r>
            <a:endParaRPr lang="th-TH" sz="2400" b="1" dirty="0"/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1691680" y="2780928"/>
            <a:ext cx="6552728" cy="1368152"/>
          </a:xfrm>
          <a:prstGeom prst="rect">
            <a:avLst/>
          </a:prstGeom>
          <a:solidFill>
            <a:srgbClr val="D8D8D8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0" tIns="45720" rIns="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Angsana New" pitchFamily="18" charset="-34"/>
                <a:cs typeface="Cordia New" pitchFamily="34" charset="-34"/>
              </a:rPr>
              <a:t> </a:t>
            </a:r>
            <a:r>
              <a:rPr lang="en-US" sz="2000" b="1" dirty="0" smtClean="0"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“</a:t>
            </a:r>
            <a:r>
              <a:rPr lang="th-TH" sz="2000" b="1" dirty="0" smtClean="0"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จงใส่เครื่องหมาย </a:t>
            </a:r>
            <a:r>
              <a:rPr lang="en-US" sz="2000" b="1" dirty="0" smtClean="0">
                <a:latin typeface="Angsana New" pitchFamily="18" charset="-34"/>
                <a:ea typeface="Angsana New" pitchFamily="18" charset="-34"/>
                <a:cs typeface="Angsana New" pitchFamily="18" charset="-34"/>
                <a:sym typeface="Wingdings 2" pitchFamily="18" charset="2"/>
              </a:rPr>
              <a:t></a:t>
            </a:r>
            <a:r>
              <a:rPr lang="th-TH" sz="2000" b="1" dirty="0" smtClean="0"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ลงในช่องที่ตรงกับความเห็นของท่าน</a:t>
            </a:r>
            <a:r>
              <a:rPr lang="en-US" sz="2000" b="1" dirty="0" smtClean="0"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 </a:t>
            </a:r>
            <a:r>
              <a:rPr lang="th-TH" sz="2000" b="1" dirty="0" smtClean="0"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(สามารถเลือกได้มากกว่า 1 ข้อ)</a:t>
            </a:r>
            <a:br>
              <a:rPr lang="th-TH" sz="2000" b="1" dirty="0" smtClean="0">
                <a:latin typeface="Angsana New" pitchFamily="18" charset="-34"/>
                <a:ea typeface="Angsana New" pitchFamily="18" charset="-34"/>
                <a:cs typeface="Angsana New" pitchFamily="18" charset="-34"/>
              </a:rPr>
            </a:br>
            <a:r>
              <a:rPr kumimoji="0" lang="th-TH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rdia New" pitchFamily="34" charset="-34"/>
                <a:ea typeface="Angsana New" pitchFamily="18" charset="-34"/>
                <a:cs typeface="Cordia New" pitchFamily="34" charset="-34"/>
              </a:rPr>
              <a:t/>
            </a:r>
            <a:br>
              <a:rPr kumimoji="0" lang="th-TH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rdia New" pitchFamily="34" charset="-34"/>
                <a:ea typeface="Angsana New" pitchFamily="18" charset="-34"/>
                <a:cs typeface="Cordia New" pitchFamily="34" charset="-34"/>
              </a:rPr>
            </a:br>
            <a:r>
              <a:rPr lang="th-TH" sz="2000" b="1" dirty="0" smtClean="0"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   1. กิจกรรมใดที่ท่านคาดว่าจะใช้บริการของโรงแรม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th-TH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rdia New" pitchFamily="34" charset="-34"/>
                <a:ea typeface="Angsana New" pitchFamily="18" charset="-34"/>
                <a:cs typeface="Cordia New" pitchFamily="34" charset="-34"/>
              </a:rPr>
              <a:t>      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Angsana New" pitchFamily="18" charset="-34"/>
                <a:cs typeface="Cordia New" pitchFamily="34" charset="-34"/>
              </a:rPr>
              <a:t> </a:t>
            </a:r>
            <a:r>
              <a:rPr lang="en-US" sz="1100" b="1" dirty="0" smtClean="0">
                <a:latin typeface="Angsana New" pitchFamily="18" charset="-34"/>
                <a:ea typeface="Angsana New" pitchFamily="18" charset="-34"/>
                <a:cs typeface="Angsana New" pitchFamily="18" charset="-34"/>
                <a:sym typeface="Wingdings" pitchFamily="2" charset="2"/>
              </a:rPr>
              <a:t></a:t>
            </a:r>
            <a:r>
              <a:rPr lang="en-US" sz="2000" b="1" dirty="0" smtClean="0"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  </a:t>
            </a:r>
            <a:r>
              <a:rPr lang="th-TH" sz="2000" b="1" dirty="0" smtClean="0"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ห้องอาหาร   </a:t>
            </a:r>
            <a:r>
              <a:rPr lang="en-US" sz="1100" b="1" dirty="0" smtClean="0">
                <a:latin typeface="Angsana New" pitchFamily="18" charset="-34"/>
                <a:ea typeface="Angsana New" pitchFamily="18" charset="-34"/>
                <a:cs typeface="Angsana New" pitchFamily="18" charset="-34"/>
                <a:sym typeface="Wingdings" pitchFamily="2" charset="2"/>
              </a:rPr>
              <a:t></a:t>
            </a:r>
            <a:r>
              <a:rPr lang="en-US" sz="2000" b="1" dirty="0" smtClean="0"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 </a:t>
            </a:r>
            <a:r>
              <a:rPr lang="th-TH" sz="2000" b="1" dirty="0" smtClean="0"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สระว่ายน้ำ    </a:t>
            </a:r>
            <a:r>
              <a:rPr lang="en-US" sz="1100" b="1" dirty="0" smtClean="0">
                <a:latin typeface="Angsana New" pitchFamily="18" charset="-34"/>
                <a:ea typeface="Angsana New" pitchFamily="18" charset="-34"/>
                <a:cs typeface="Angsana New" pitchFamily="18" charset="-34"/>
                <a:sym typeface="Wingdings" pitchFamily="2" charset="2"/>
              </a:rPr>
              <a:t> </a:t>
            </a:r>
            <a:r>
              <a:rPr lang="th-TH" sz="2000" b="1" dirty="0" err="1" smtClean="0"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นวดสปา</a:t>
            </a:r>
            <a:r>
              <a:rPr lang="th-TH" sz="2000" b="1" dirty="0" smtClean="0"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   </a:t>
            </a:r>
            <a:r>
              <a:rPr lang="en-US" sz="1100" b="1" dirty="0" smtClean="0">
                <a:latin typeface="Angsana New" pitchFamily="18" charset="-34"/>
                <a:ea typeface="Angsana New" pitchFamily="18" charset="-34"/>
                <a:cs typeface="Angsana New" pitchFamily="18" charset="-34"/>
                <a:sym typeface="Wingdings" pitchFamily="2" charset="2"/>
              </a:rPr>
              <a:t></a:t>
            </a:r>
            <a:r>
              <a:rPr lang="en-US" sz="2000" b="1" dirty="0" smtClean="0"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 </a:t>
            </a:r>
            <a:r>
              <a:rPr lang="th-TH" sz="2000" b="1" dirty="0" smtClean="0"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สนามเทนนิส </a:t>
            </a:r>
            <a:r>
              <a:rPr lang="en-US" sz="2000" b="1" dirty="0" smtClean="0"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   </a:t>
            </a:r>
            <a:r>
              <a:rPr lang="en-US" sz="1100" b="1" dirty="0" smtClean="0">
                <a:latin typeface="Angsana New" pitchFamily="18" charset="-34"/>
                <a:ea typeface="Angsana New" pitchFamily="18" charset="-34"/>
                <a:cs typeface="Angsana New" pitchFamily="18" charset="-34"/>
                <a:sym typeface="Wingdings" pitchFamily="2" charset="2"/>
              </a:rPr>
              <a:t></a:t>
            </a:r>
            <a:r>
              <a:rPr lang="en-US" sz="2000" b="1" dirty="0" smtClean="0"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 </a:t>
            </a:r>
            <a:r>
              <a:rPr lang="th-TH" sz="2000" b="1" dirty="0" smtClean="0"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ห้องสมุด</a:t>
            </a:r>
          </a:p>
          <a:p>
            <a:pPr marL="914400" marR="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5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ngsana New" pitchFamily="18" charset="-34"/>
              <a:ea typeface="Angsana New" pitchFamily="18" charset="-34"/>
              <a:cs typeface="Angsana New" pitchFamily="18" charset="-34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h-TH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ngsana New" pitchFamily="18" charset="-34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944415" y="4407495"/>
            <a:ext cx="819958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2400" b="1" dirty="0" smtClean="0"/>
              <a:t>คำถามแบบจัดอันดับ (</a:t>
            </a:r>
            <a:r>
              <a:rPr lang="en-US" sz="2400" b="1" dirty="0" smtClean="0"/>
              <a:t>Ranking questions) </a:t>
            </a:r>
            <a:endParaRPr lang="th-TH" sz="2400" b="1" dirty="0" smtClean="0"/>
          </a:p>
        </p:txBody>
      </p:sp>
      <p:sp>
        <p:nvSpPr>
          <p:cNvPr id="2051" name="Rectangle 3"/>
          <p:cNvSpPr>
            <a:spLocks noChangeArrowheads="1"/>
          </p:cNvSpPr>
          <p:nvPr/>
        </p:nvSpPr>
        <p:spPr bwMode="auto">
          <a:xfrm>
            <a:off x="1763688" y="4836244"/>
            <a:ext cx="6624736" cy="1689100"/>
          </a:xfrm>
          <a:prstGeom prst="rect">
            <a:avLst/>
          </a:prstGeom>
          <a:solidFill>
            <a:srgbClr val="D8D8D8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180000" tIns="45720" rIns="18000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lang="en-US" sz="2000" b="1" dirty="0" smtClean="0"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 “</a:t>
            </a:r>
            <a:r>
              <a:rPr lang="th-TH" sz="2000" b="1" dirty="0" smtClean="0"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จงระบุตัวเลขในช่องที่ท่านเห็นว่าเป็นปัจจัยที่สำคัญที่สุดในการตัดสินใจเลือกโรงแรมที่พักต่างจังหวัด โดยเรียงลำดับ 1 – 4</a:t>
            </a:r>
            <a:r>
              <a:rPr lang="en-US" sz="2000" b="1" dirty="0" smtClean="0"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; </a:t>
            </a:r>
            <a:r>
              <a:rPr lang="th-TH" sz="2000" b="1" dirty="0" smtClean="0"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1 หมายถึงสำคัญที่สุด 4 หมายถึงสำคัญน้อยที่สุด</a:t>
            </a:r>
            <a:r>
              <a:rPr lang="en-US" sz="2000" b="1" dirty="0" smtClean="0"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”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th-TH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rdia New" pitchFamily="34" charset="-34"/>
                <a:ea typeface="Angsana New" pitchFamily="18" charset="-34"/>
                <a:cs typeface="Cordia New" pitchFamily="34" charset="-34"/>
              </a:rPr>
              <a:t>  </a:t>
            </a:r>
            <a:r>
              <a:rPr lang="th-TH" sz="2000" b="1" dirty="0" smtClean="0"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………….. ความสะอาด                               ………….. </a:t>
            </a:r>
            <a:r>
              <a:rPr lang="th-TH" sz="2000" b="1" dirty="0" err="1" smtClean="0"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ทำเล</a:t>
            </a:r>
            <a:r>
              <a:rPr lang="th-TH" sz="2000" b="1" dirty="0" smtClean="0"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ที่ตั้ง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lang="th-TH" sz="2000" b="1" dirty="0" smtClean="0"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………….. ราคา	                             ………….. สิ่งอำนวยความสะดวก</a:t>
            </a:r>
            <a:endParaRPr lang="en-US" sz="2000" b="1" dirty="0" smtClean="0">
              <a:latin typeface="Angsana New" pitchFamily="18" charset="-34"/>
              <a:ea typeface="Angsana New" pitchFamily="18" charset="-34"/>
              <a:cs typeface="Angsana New" pitchFamily="18" charset="-34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th-TH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rdia New" pitchFamily="34" charset="-34"/>
                <a:ea typeface="Angsana New" pitchFamily="18" charset="-34"/>
                <a:cs typeface="Cordia New" pitchFamily="34" charset="-34"/>
              </a:rPr>
              <a:t/>
            </a:r>
            <a:br>
              <a:rPr kumimoji="0" lang="th-TH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rdia New" pitchFamily="34" charset="-34"/>
                <a:ea typeface="Angsana New" pitchFamily="18" charset="-34"/>
                <a:cs typeface="Cordia New" pitchFamily="34" charset="-34"/>
              </a:rPr>
            </a:br>
            <a:r>
              <a:rPr kumimoji="0" lang="th-TH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rdia New" pitchFamily="34" charset="-34"/>
                <a:ea typeface="Angsana New" pitchFamily="18" charset="-34"/>
                <a:cs typeface="Cordia New" pitchFamily="34" charset="-34"/>
              </a:rPr>
              <a:t/>
            </a:r>
            <a:br>
              <a:rPr kumimoji="0" lang="th-TH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rdia New" pitchFamily="34" charset="-34"/>
                <a:ea typeface="Angsana New" pitchFamily="18" charset="-34"/>
                <a:cs typeface="Cordia New" pitchFamily="34" charset="-34"/>
              </a:rPr>
            </a:br>
            <a:endParaRPr kumimoji="0" lang="en-US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rdia New" pitchFamily="34" charset="-34"/>
              <a:ea typeface="Angsana New" pitchFamily="18" charset="-34"/>
              <a:cs typeface="Cordia New" pitchFamily="34" charset="-34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h-TH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ngsana New" pitchFamily="18" charset="-34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539552" y="1484784"/>
            <a:ext cx="7488832" cy="4896544"/>
          </a:xfrm>
          <a:prstGeom prst="rect">
            <a:avLst/>
          </a:prstGeom>
          <a:solidFill>
            <a:srgbClr val="D8D8D8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180000" tIns="45720" rIns="18000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Angsana New" pitchFamily="18" charset="-34"/>
                <a:cs typeface="Cordia New" pitchFamily="34" charset="-34"/>
              </a:rPr>
              <a:t> </a:t>
            </a:r>
            <a:r>
              <a:rPr lang="en-US" sz="2000" b="1" dirty="0" smtClean="0"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“</a:t>
            </a:r>
            <a:r>
              <a:rPr lang="th-TH" sz="2000" b="1" dirty="0" smtClean="0"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จงใส่เครื่องหมาย </a:t>
            </a:r>
            <a:r>
              <a:rPr lang="en-US" sz="2000" b="1" dirty="0" smtClean="0">
                <a:latin typeface="Angsana New" pitchFamily="18" charset="-34"/>
                <a:ea typeface="Angsana New" pitchFamily="18" charset="-34"/>
                <a:cs typeface="Angsana New" pitchFamily="18" charset="-34"/>
                <a:sym typeface="Wingdings 2" pitchFamily="18" charset="2"/>
              </a:rPr>
              <a:t></a:t>
            </a:r>
            <a:r>
              <a:rPr lang="th-TH" sz="2000" b="1" dirty="0" smtClean="0"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ลงในช่องที่ตรงกับท่านมากที่สุดเพียงข้อเดียว</a:t>
            </a:r>
            <a:r>
              <a:rPr lang="en-US" sz="2000" b="1" dirty="0" smtClean="0"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”</a:t>
            </a:r>
          </a:p>
          <a:p>
            <a:pPr marL="457200" marR="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lang="th-TH" sz="2000" b="1" dirty="0" smtClean="0"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1) ท่านมีความพึงพอใจต่อการให้บริการของโรงแรมเพียงใด</a:t>
            </a:r>
            <a:endParaRPr lang="en-US" sz="2000" b="1" dirty="0" smtClean="0">
              <a:latin typeface="Angsana New" pitchFamily="18" charset="-34"/>
              <a:ea typeface="Angsana New" pitchFamily="18" charset="-34"/>
              <a:cs typeface="Angsana New" pitchFamily="18" charset="-34"/>
            </a:endParaRPr>
          </a:p>
          <a:p>
            <a:pPr marL="457200" marR="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lang="en-US" sz="1400" dirty="0" smtClean="0">
                <a:latin typeface="Calibri" pitchFamily="34" charset="0"/>
                <a:ea typeface="Angsana New" pitchFamily="18" charset="-34"/>
                <a:cs typeface="Cordia New" pitchFamily="34" charset="-34"/>
                <a:sym typeface="Wingdings" pitchFamily="2" charset="2"/>
              </a:rPr>
              <a:t></a:t>
            </a:r>
            <a:r>
              <a:rPr lang="en-US" sz="2000" b="1" dirty="0" smtClean="0"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  </a:t>
            </a:r>
            <a:r>
              <a:rPr lang="th-TH" sz="2000" b="1" dirty="0" smtClean="0"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พอใจมากที่สุด   </a:t>
            </a:r>
            <a:r>
              <a:rPr lang="en-US" sz="1400" dirty="0" smtClean="0">
                <a:latin typeface="Calibri" pitchFamily="34" charset="0"/>
                <a:ea typeface="Angsana New" pitchFamily="18" charset="-34"/>
                <a:cs typeface="Cordia New" pitchFamily="34" charset="-34"/>
                <a:sym typeface="Wingdings" pitchFamily="2" charset="2"/>
              </a:rPr>
              <a:t></a:t>
            </a:r>
            <a:r>
              <a:rPr lang="en-US" sz="2000" b="1" dirty="0" smtClean="0"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 </a:t>
            </a:r>
            <a:r>
              <a:rPr lang="th-TH" sz="2000" b="1" dirty="0" smtClean="0"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พอใจมาก   </a:t>
            </a:r>
            <a:r>
              <a:rPr lang="en-US" sz="1400" dirty="0" smtClean="0">
                <a:latin typeface="Calibri" pitchFamily="34" charset="0"/>
                <a:ea typeface="Angsana New" pitchFamily="18" charset="-34"/>
                <a:cs typeface="Cordia New" pitchFamily="34" charset="-34"/>
                <a:sym typeface="Wingdings" pitchFamily="2" charset="2"/>
              </a:rPr>
              <a:t></a:t>
            </a:r>
            <a:r>
              <a:rPr lang="en-US" sz="2000" b="1" dirty="0" smtClean="0"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 </a:t>
            </a:r>
            <a:r>
              <a:rPr lang="th-TH" sz="2000" b="1" dirty="0" smtClean="0"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ปานกลาง  </a:t>
            </a:r>
            <a:r>
              <a:rPr lang="en-US" sz="1400" dirty="0" smtClean="0">
                <a:latin typeface="Calibri" pitchFamily="34" charset="0"/>
                <a:ea typeface="Angsana New" pitchFamily="18" charset="-34"/>
                <a:cs typeface="Cordia New" pitchFamily="34" charset="-34"/>
                <a:sym typeface="Wingdings" pitchFamily="2" charset="2"/>
              </a:rPr>
              <a:t></a:t>
            </a:r>
            <a:r>
              <a:rPr lang="en-US" sz="2000" b="1" dirty="0" smtClean="0"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 </a:t>
            </a:r>
            <a:r>
              <a:rPr lang="th-TH" sz="2000" b="1" dirty="0" smtClean="0"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ไม่พอใจมาก </a:t>
            </a:r>
            <a:r>
              <a:rPr lang="en-US" sz="2000" b="1" dirty="0" smtClean="0"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 </a:t>
            </a:r>
            <a:r>
              <a:rPr lang="en-US" sz="1400" dirty="0" smtClean="0">
                <a:latin typeface="Calibri" pitchFamily="34" charset="0"/>
                <a:ea typeface="Angsana New" pitchFamily="18" charset="-34"/>
                <a:cs typeface="Cordia New" pitchFamily="34" charset="-34"/>
                <a:sym typeface="Wingdings" pitchFamily="2" charset="2"/>
              </a:rPr>
              <a:t> </a:t>
            </a:r>
            <a:r>
              <a:rPr lang="th-TH" sz="2000" b="1" dirty="0" smtClean="0"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ไม่พอใจมากที่สุด</a:t>
            </a:r>
            <a:endParaRPr lang="en-US" sz="2000" b="1" dirty="0" smtClean="0">
              <a:latin typeface="Angsana New" pitchFamily="18" charset="-34"/>
              <a:ea typeface="Angsana New" pitchFamily="18" charset="-34"/>
              <a:cs typeface="Angsana New" pitchFamily="18" charset="-34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rdia New" pitchFamily="34" charset="-34"/>
              <a:ea typeface="Angsana New" pitchFamily="18" charset="-34"/>
              <a:cs typeface="Cordia New" pitchFamily="34" charset="-34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lang="en-US" sz="2000" b="1" dirty="0" smtClean="0"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“</a:t>
            </a:r>
            <a:r>
              <a:rPr lang="th-TH" sz="2000" b="1" dirty="0" smtClean="0"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จงใส่เครื่องหมาย </a:t>
            </a:r>
            <a:r>
              <a:rPr lang="en-US" sz="2000" b="1" dirty="0" smtClean="0">
                <a:latin typeface="Angsana New" pitchFamily="18" charset="-34"/>
                <a:ea typeface="Angsana New" pitchFamily="18" charset="-34"/>
                <a:cs typeface="Angsana New" pitchFamily="18" charset="-34"/>
                <a:sym typeface="Wingdings 2" pitchFamily="18" charset="2"/>
              </a:rPr>
              <a:t></a:t>
            </a:r>
            <a:r>
              <a:rPr lang="th-TH" sz="2000" b="1" dirty="0" smtClean="0"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ลงในช่องที่ตรงกับท่านมากที่สุดเพียงข้อเดียว</a:t>
            </a:r>
            <a:r>
              <a:rPr lang="en-US" sz="2000" b="1" dirty="0" smtClean="0"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”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lang="en-US" sz="2000" b="1" dirty="0" smtClean="0"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5 </a:t>
            </a:r>
            <a:r>
              <a:rPr lang="th-TH" sz="2000" b="1" dirty="0" smtClean="0"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หมายถึงเห็นด้วยอย่างยิ่ง 4 หมายถึงเห็นด้วย 3 หมายถึงไม่แน่ใจ 2 หมายถึงไม่เห็นด้วย 1 หมายถึงไม่เห็นด้วยอย่างยิ่ง</a:t>
            </a:r>
            <a:endParaRPr lang="en-US" sz="2000" b="1" dirty="0" smtClean="0">
              <a:latin typeface="Angsana New" pitchFamily="18" charset="-34"/>
              <a:ea typeface="Angsana New" pitchFamily="18" charset="-34"/>
              <a:cs typeface="Angsana New" pitchFamily="18" charset="-34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rdia New" pitchFamily="34" charset="-34"/>
              <a:ea typeface="Angsana New" pitchFamily="18" charset="-34"/>
              <a:cs typeface="Cordia New" pitchFamily="34" charset="-34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lang="th-TH" sz="2000" b="1" dirty="0" smtClean="0"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	หัวข้อ			ความคิดเห็น	</a:t>
            </a:r>
            <a:endParaRPr lang="en-US" sz="2000" b="1" dirty="0" smtClean="0">
              <a:latin typeface="Angsana New" pitchFamily="18" charset="-34"/>
              <a:ea typeface="Angsana New" pitchFamily="18" charset="-34"/>
              <a:cs typeface="Angsana New" pitchFamily="18" charset="-34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tabLst/>
            </a:pPr>
            <a:r>
              <a:rPr lang="th-TH" sz="2000" b="1" dirty="0" smtClean="0"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2)</a:t>
            </a:r>
            <a:r>
              <a:rPr lang="en-US" sz="2000" b="1" dirty="0" smtClean="0"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 </a:t>
            </a:r>
            <a:r>
              <a:rPr lang="th-TH" sz="2000" b="1" dirty="0" smtClean="0"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ราคาที่พักมีความเหมาะสม	</a:t>
            </a:r>
            <a:r>
              <a:rPr lang="en-US" sz="2000" b="1" dirty="0" smtClean="0">
                <a:latin typeface="Angsana New" pitchFamily="18" charset="-34"/>
                <a:ea typeface="Angsana New" pitchFamily="18" charset="-34"/>
                <a:cs typeface="Angsana New" pitchFamily="18" charset="-34"/>
                <a:sym typeface="Wingdings 2" pitchFamily="18" charset="2"/>
              </a:rPr>
              <a:t></a:t>
            </a:r>
            <a:r>
              <a:rPr lang="en-US" sz="2000" b="1" dirty="0" smtClean="0"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 </a:t>
            </a:r>
            <a:r>
              <a:rPr lang="th-TH" sz="2000" b="1" dirty="0" smtClean="0"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  </a:t>
            </a:r>
            <a:r>
              <a:rPr lang="en-US" sz="2000" b="1" dirty="0" smtClean="0"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    </a:t>
            </a:r>
            <a:r>
              <a:rPr lang="en-US" sz="2000" b="1" dirty="0" smtClean="0">
                <a:latin typeface="Angsana New" pitchFamily="18" charset="-34"/>
                <a:ea typeface="Angsana New" pitchFamily="18" charset="-34"/>
                <a:cs typeface="Angsana New" pitchFamily="18" charset="-34"/>
                <a:sym typeface="Wingdings 2" pitchFamily="18" charset="2"/>
              </a:rPr>
              <a:t></a:t>
            </a:r>
            <a:r>
              <a:rPr lang="en-US" sz="2000" b="1" dirty="0" smtClean="0"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        </a:t>
            </a:r>
            <a:r>
              <a:rPr lang="en-US" sz="2000" b="1" dirty="0" smtClean="0">
                <a:latin typeface="Angsana New" pitchFamily="18" charset="-34"/>
                <a:ea typeface="Angsana New" pitchFamily="18" charset="-34"/>
                <a:cs typeface="Angsana New" pitchFamily="18" charset="-34"/>
                <a:sym typeface="Wingdings 2" pitchFamily="18" charset="2"/>
              </a:rPr>
              <a:t></a:t>
            </a:r>
            <a:r>
              <a:rPr lang="en-US" sz="2000" b="1" dirty="0" smtClean="0"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  </a:t>
            </a:r>
            <a:r>
              <a:rPr lang="th-TH" sz="2000" b="1" dirty="0" smtClean="0"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    </a:t>
            </a:r>
            <a:r>
              <a:rPr lang="en-US" sz="2000" b="1" dirty="0" smtClean="0"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   </a:t>
            </a:r>
            <a:r>
              <a:rPr lang="en-US" sz="2000" b="1" dirty="0" smtClean="0">
                <a:latin typeface="Angsana New" pitchFamily="18" charset="-34"/>
                <a:ea typeface="Angsana New" pitchFamily="18" charset="-34"/>
                <a:cs typeface="Angsana New" pitchFamily="18" charset="-34"/>
                <a:sym typeface="Wingdings 2" pitchFamily="18" charset="2"/>
              </a:rPr>
              <a:t></a:t>
            </a:r>
            <a:r>
              <a:rPr lang="en-US" sz="2000" b="1" dirty="0" smtClean="0"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    </a:t>
            </a:r>
            <a:r>
              <a:rPr lang="th-TH" sz="2000" b="1" dirty="0" smtClean="0"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   </a:t>
            </a:r>
            <a:r>
              <a:rPr lang="en-US" sz="2000" b="1" dirty="0" smtClean="0"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 </a:t>
            </a:r>
            <a:r>
              <a:rPr lang="en-US" sz="2000" b="1" dirty="0" smtClean="0">
                <a:latin typeface="Angsana New" pitchFamily="18" charset="-34"/>
                <a:ea typeface="Angsana New" pitchFamily="18" charset="-34"/>
                <a:cs typeface="Angsana New" pitchFamily="18" charset="-34"/>
                <a:sym typeface="Wingdings 2" pitchFamily="18" charset="2"/>
              </a:rPr>
              <a:t></a:t>
            </a:r>
            <a:r>
              <a:rPr lang="en-US" sz="2000" b="1" dirty="0" smtClean="0"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	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lang="th-TH" sz="2000" b="1" dirty="0" smtClean="0"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3) ที่พักมีความสะอาด</a:t>
            </a:r>
            <a:r>
              <a:rPr lang="en-US" sz="2000" b="1" dirty="0" smtClean="0"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	</a:t>
            </a:r>
            <a:r>
              <a:rPr lang="th-TH" sz="2000" b="1" dirty="0" smtClean="0"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	</a:t>
            </a:r>
            <a:r>
              <a:rPr lang="en-US" sz="2000" b="1" dirty="0" smtClean="0">
                <a:latin typeface="Angsana New" pitchFamily="18" charset="-34"/>
                <a:ea typeface="Angsana New" pitchFamily="18" charset="-34"/>
                <a:cs typeface="Angsana New" pitchFamily="18" charset="-34"/>
                <a:sym typeface="Wingdings 2" pitchFamily="18" charset="2"/>
              </a:rPr>
              <a:t></a:t>
            </a:r>
            <a:r>
              <a:rPr lang="en-US" sz="2000" b="1" dirty="0" smtClean="0"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 </a:t>
            </a:r>
            <a:r>
              <a:rPr lang="th-TH" sz="2000" b="1" dirty="0" smtClean="0"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  </a:t>
            </a:r>
            <a:r>
              <a:rPr lang="en-US" sz="2000" b="1" dirty="0" smtClean="0"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    </a:t>
            </a:r>
            <a:r>
              <a:rPr lang="en-US" sz="2000" b="1" dirty="0" smtClean="0">
                <a:latin typeface="Angsana New" pitchFamily="18" charset="-34"/>
                <a:ea typeface="Angsana New" pitchFamily="18" charset="-34"/>
                <a:cs typeface="Angsana New" pitchFamily="18" charset="-34"/>
                <a:sym typeface="Wingdings 2" pitchFamily="18" charset="2"/>
              </a:rPr>
              <a:t></a:t>
            </a:r>
            <a:r>
              <a:rPr lang="en-US" sz="2000" b="1" dirty="0" smtClean="0"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        </a:t>
            </a:r>
            <a:r>
              <a:rPr lang="en-US" sz="2000" b="1" dirty="0" smtClean="0">
                <a:latin typeface="Angsana New" pitchFamily="18" charset="-34"/>
                <a:ea typeface="Angsana New" pitchFamily="18" charset="-34"/>
                <a:cs typeface="Angsana New" pitchFamily="18" charset="-34"/>
                <a:sym typeface="Wingdings 2" pitchFamily="18" charset="2"/>
              </a:rPr>
              <a:t></a:t>
            </a:r>
            <a:r>
              <a:rPr lang="en-US" sz="2000" b="1" dirty="0" smtClean="0"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  </a:t>
            </a:r>
            <a:r>
              <a:rPr lang="th-TH" sz="2000" b="1" dirty="0" smtClean="0"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    </a:t>
            </a:r>
            <a:r>
              <a:rPr lang="en-US" sz="2000" b="1" dirty="0" smtClean="0"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   </a:t>
            </a:r>
            <a:r>
              <a:rPr lang="en-US" sz="2000" b="1" dirty="0" smtClean="0">
                <a:latin typeface="Angsana New" pitchFamily="18" charset="-34"/>
                <a:ea typeface="Angsana New" pitchFamily="18" charset="-34"/>
                <a:cs typeface="Angsana New" pitchFamily="18" charset="-34"/>
                <a:sym typeface="Wingdings 2" pitchFamily="18" charset="2"/>
              </a:rPr>
              <a:t></a:t>
            </a:r>
            <a:r>
              <a:rPr lang="en-US" sz="2000" b="1" dirty="0" smtClean="0"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    </a:t>
            </a:r>
            <a:r>
              <a:rPr lang="th-TH" sz="2000" b="1" dirty="0" smtClean="0"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   </a:t>
            </a:r>
            <a:r>
              <a:rPr lang="en-US" sz="2000" b="1" dirty="0" smtClean="0"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 </a:t>
            </a:r>
            <a:r>
              <a:rPr lang="en-US" sz="2000" b="1" dirty="0" smtClean="0">
                <a:latin typeface="Angsana New" pitchFamily="18" charset="-34"/>
                <a:ea typeface="Angsana New" pitchFamily="18" charset="-34"/>
                <a:cs typeface="Angsana New" pitchFamily="18" charset="-34"/>
                <a:sym typeface="Wingdings 2" pitchFamily="18" charset="2"/>
              </a:rPr>
              <a:t></a:t>
            </a:r>
            <a:r>
              <a:rPr lang="en-US" sz="2000" b="1" dirty="0" smtClean="0"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	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lang="th-TH" sz="2000" b="1" dirty="0" smtClean="0"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4</a:t>
            </a:r>
            <a:r>
              <a:rPr lang="en-US" sz="2000" b="1" dirty="0" smtClean="0"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) </a:t>
            </a:r>
            <a:r>
              <a:rPr lang="th-TH" sz="2000" b="1" dirty="0" smtClean="0"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โรงแรมมีบริการที่ดี		</a:t>
            </a:r>
            <a:r>
              <a:rPr lang="en-US" sz="2000" b="1" dirty="0" smtClean="0">
                <a:latin typeface="Angsana New" pitchFamily="18" charset="-34"/>
                <a:ea typeface="Angsana New" pitchFamily="18" charset="-34"/>
                <a:cs typeface="Angsana New" pitchFamily="18" charset="-34"/>
                <a:sym typeface="Wingdings 2" pitchFamily="18" charset="2"/>
              </a:rPr>
              <a:t></a:t>
            </a:r>
            <a:r>
              <a:rPr lang="en-US" sz="2000" b="1" dirty="0" smtClean="0"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 </a:t>
            </a:r>
            <a:r>
              <a:rPr lang="th-TH" sz="2000" b="1" dirty="0" smtClean="0"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  </a:t>
            </a:r>
            <a:r>
              <a:rPr lang="en-US" sz="2000" b="1" dirty="0" smtClean="0"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    </a:t>
            </a:r>
            <a:r>
              <a:rPr lang="en-US" sz="2000" b="1" dirty="0" smtClean="0">
                <a:latin typeface="Angsana New" pitchFamily="18" charset="-34"/>
                <a:ea typeface="Angsana New" pitchFamily="18" charset="-34"/>
                <a:cs typeface="Angsana New" pitchFamily="18" charset="-34"/>
                <a:sym typeface="Wingdings 2" pitchFamily="18" charset="2"/>
              </a:rPr>
              <a:t></a:t>
            </a:r>
            <a:r>
              <a:rPr lang="en-US" sz="2000" b="1" dirty="0" smtClean="0"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        </a:t>
            </a:r>
            <a:r>
              <a:rPr lang="en-US" sz="2000" b="1" dirty="0" smtClean="0">
                <a:latin typeface="Angsana New" pitchFamily="18" charset="-34"/>
                <a:ea typeface="Angsana New" pitchFamily="18" charset="-34"/>
                <a:cs typeface="Angsana New" pitchFamily="18" charset="-34"/>
                <a:sym typeface="Wingdings 2" pitchFamily="18" charset="2"/>
              </a:rPr>
              <a:t></a:t>
            </a:r>
            <a:r>
              <a:rPr lang="en-US" sz="2000" b="1" dirty="0" smtClean="0"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  </a:t>
            </a:r>
            <a:r>
              <a:rPr lang="th-TH" sz="2000" b="1" dirty="0" smtClean="0"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    </a:t>
            </a:r>
            <a:r>
              <a:rPr lang="en-US" sz="2000" b="1" dirty="0" smtClean="0"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   </a:t>
            </a:r>
            <a:r>
              <a:rPr lang="en-US" sz="2000" b="1" dirty="0" smtClean="0">
                <a:latin typeface="Angsana New" pitchFamily="18" charset="-34"/>
                <a:ea typeface="Angsana New" pitchFamily="18" charset="-34"/>
                <a:cs typeface="Angsana New" pitchFamily="18" charset="-34"/>
                <a:sym typeface="Wingdings 2" pitchFamily="18" charset="2"/>
              </a:rPr>
              <a:t></a:t>
            </a:r>
            <a:r>
              <a:rPr lang="en-US" sz="2000" b="1" dirty="0" smtClean="0"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    </a:t>
            </a:r>
            <a:r>
              <a:rPr lang="th-TH" sz="2000" b="1" dirty="0" smtClean="0"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   </a:t>
            </a:r>
            <a:r>
              <a:rPr lang="en-US" sz="2000" b="1" dirty="0" smtClean="0"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 </a:t>
            </a:r>
            <a:r>
              <a:rPr lang="en-US" sz="2000" b="1" dirty="0" smtClean="0">
                <a:latin typeface="Angsana New" pitchFamily="18" charset="-34"/>
                <a:ea typeface="Angsana New" pitchFamily="18" charset="-34"/>
                <a:cs typeface="Angsana New" pitchFamily="18" charset="-34"/>
                <a:sym typeface="Wingdings 2" pitchFamily="18" charset="2"/>
              </a:rPr>
              <a:t>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rdia New" pitchFamily="34" charset="-34"/>
                <a:ea typeface="Angsana New" pitchFamily="18" charset="-34"/>
                <a:cs typeface="Cordia New" pitchFamily="34" charset="-34"/>
              </a:rPr>
              <a:t>	</a:t>
            </a:r>
            <a:endParaRPr kumimoji="0" lang="en-US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rdia New" pitchFamily="34" charset="-34"/>
              <a:ea typeface="Angsana New" pitchFamily="18" charset="-34"/>
              <a:cs typeface="Cordia New" pitchFamily="34" charset="-34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rdia New" pitchFamily="34" charset="-34"/>
              <a:ea typeface="Angsana New" pitchFamily="18" charset="-34"/>
              <a:cs typeface="Cordia New" pitchFamily="34" charset="-34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rdia New" pitchFamily="34" charset="-34"/>
              <a:ea typeface="Angsana New" pitchFamily="18" charset="-34"/>
              <a:cs typeface="Cordia New" pitchFamily="34" charset="-34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rdia New" pitchFamily="34" charset="-34"/>
              <a:ea typeface="Angsana New" pitchFamily="18" charset="-34"/>
              <a:cs typeface="Cordia New" pitchFamily="34" charset="-34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rdia New" pitchFamily="34" charset="-34"/>
              <a:ea typeface="Angsana New" pitchFamily="18" charset="-34"/>
              <a:cs typeface="Cordia New" pitchFamily="34" charset="-34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h-TH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ngsana New" pitchFamily="18" charset="-34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95536" y="188640"/>
            <a:ext cx="7098418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3200" b="1" dirty="0" smtClean="0"/>
              <a:t>ประเภทของคำถาม</a:t>
            </a:r>
            <a:r>
              <a:rPr lang="en-US" sz="3200" b="1" dirty="0" smtClean="0"/>
              <a:t>: </a:t>
            </a:r>
            <a:r>
              <a:rPr lang="th-TH" sz="3200" b="1" dirty="0" smtClean="0">
                <a:solidFill>
                  <a:srgbClr val="C00000"/>
                </a:solidFill>
              </a:rPr>
              <a:t>คำถามปลายปิด </a:t>
            </a:r>
            <a:r>
              <a:rPr lang="en-US" sz="3200" b="1" dirty="0" smtClean="0">
                <a:solidFill>
                  <a:srgbClr val="C00000"/>
                </a:solidFill>
              </a:rPr>
              <a:t>(Close-ended questions)</a:t>
            </a:r>
            <a:endParaRPr lang="th-TH" sz="3200" b="1" dirty="0" smtClean="0">
              <a:solidFill>
                <a:srgbClr val="C00000"/>
              </a:solidFill>
            </a:endParaRPr>
          </a:p>
          <a:p>
            <a:endParaRPr lang="en-US" sz="3200" b="1" dirty="0" smtClean="0"/>
          </a:p>
        </p:txBody>
      </p:sp>
      <p:sp>
        <p:nvSpPr>
          <p:cNvPr id="14" name="TextBox 13"/>
          <p:cNvSpPr txBox="1"/>
          <p:nvPr/>
        </p:nvSpPr>
        <p:spPr>
          <a:xfrm>
            <a:off x="467544" y="980728"/>
            <a:ext cx="607089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400" b="1" dirty="0" smtClean="0"/>
              <a:t>คำถามแบบอันดับคะแนน (</a:t>
            </a:r>
            <a:r>
              <a:rPr lang="en-US" sz="2400" b="1" dirty="0" smtClean="0"/>
              <a:t>Scaled-response questions or </a:t>
            </a:r>
            <a:r>
              <a:rPr lang="en-US" sz="2400" b="1" dirty="0" err="1" smtClean="0"/>
              <a:t>Likert</a:t>
            </a:r>
            <a:r>
              <a:rPr lang="en-US" sz="2400" b="1" dirty="0" smtClean="0"/>
              <a:t> scale) </a:t>
            </a:r>
            <a:endParaRPr lang="th-TH" sz="2400" b="1" dirty="0" smtClean="0"/>
          </a:p>
        </p:txBody>
      </p:sp>
      <p:sp>
        <p:nvSpPr>
          <p:cNvPr id="16" name="TextBox 15"/>
          <p:cNvSpPr txBox="1"/>
          <p:nvPr/>
        </p:nvSpPr>
        <p:spPr>
          <a:xfrm>
            <a:off x="395536" y="548680"/>
            <a:ext cx="280557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800" b="1" dirty="0" smtClean="0"/>
              <a:t>รูปแบบของคำถามปลายปิด</a:t>
            </a:r>
            <a:endParaRPr lang="th-TH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9552" y="1124744"/>
            <a:ext cx="7488832" cy="41242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b="1" dirty="0" smtClean="0"/>
              <a:t>คำถาม</a:t>
            </a:r>
            <a:r>
              <a:rPr lang="th-TH" b="1" dirty="0"/>
              <a:t>แบบอันดับคะแนน (</a:t>
            </a:r>
            <a:r>
              <a:rPr lang="en-US" b="1" dirty="0"/>
              <a:t>Scaled-response  questions) </a:t>
            </a:r>
            <a:r>
              <a:rPr lang="th-TH" b="1" dirty="0"/>
              <a:t>เช่น </a:t>
            </a:r>
          </a:p>
          <a:p>
            <a:endParaRPr lang="th-TH" b="1" dirty="0"/>
          </a:p>
          <a:p>
            <a:r>
              <a:rPr lang="th-TH" b="1" dirty="0" smtClean="0"/>
              <a:t>ท่านมีทัศนคติเช่นไรต่อตราสินค้า </a:t>
            </a:r>
            <a:r>
              <a:rPr lang="en-GB" b="1" dirty="0" smtClean="0"/>
              <a:t>……………..</a:t>
            </a:r>
            <a:endParaRPr lang="th-TH" b="1" dirty="0"/>
          </a:p>
          <a:p>
            <a:r>
              <a:rPr lang="th-TH" b="1" dirty="0"/>
              <a:t>       </a:t>
            </a:r>
            <a:r>
              <a:rPr lang="en-US" b="1" dirty="0"/>
              <a:t>O </a:t>
            </a:r>
            <a:r>
              <a:rPr lang="th-TH" b="1" dirty="0" smtClean="0"/>
              <a:t>ชอบใจมาก </a:t>
            </a:r>
            <a:r>
              <a:rPr lang="en-US" b="1" dirty="0"/>
              <a:t>O </a:t>
            </a:r>
            <a:r>
              <a:rPr lang="th-TH" b="1" dirty="0" smtClean="0"/>
              <a:t>ชอบใจ </a:t>
            </a:r>
            <a:r>
              <a:rPr lang="en-US" b="1" dirty="0"/>
              <a:t>O </a:t>
            </a:r>
            <a:r>
              <a:rPr lang="th-TH" b="1" dirty="0"/>
              <a:t>เฉย ๆ </a:t>
            </a:r>
            <a:r>
              <a:rPr lang="en-US" b="1" dirty="0"/>
              <a:t>O </a:t>
            </a:r>
            <a:r>
              <a:rPr lang="th-TH" b="1" dirty="0" smtClean="0"/>
              <a:t>ไม่ค่อยชอบใจ  </a:t>
            </a:r>
            <a:r>
              <a:rPr lang="en-US" b="1" dirty="0"/>
              <a:t>O </a:t>
            </a:r>
            <a:r>
              <a:rPr lang="th-TH" b="1" dirty="0" smtClean="0"/>
              <a:t>ไม่ชอบใจ</a:t>
            </a:r>
            <a:r>
              <a:rPr lang="th-TH" b="1" dirty="0"/>
              <a:t>มาก</a:t>
            </a:r>
          </a:p>
          <a:p>
            <a:endParaRPr lang="th-TH" b="1" dirty="0"/>
          </a:p>
          <a:p>
            <a:r>
              <a:rPr lang="th-TH" b="1" dirty="0"/>
              <a:t>คำถามลักษณะนี้</a:t>
            </a:r>
            <a:r>
              <a:rPr lang="th-TH" b="1" dirty="0" smtClean="0"/>
              <a:t>มีข้อด้วยคือลักษณะ</a:t>
            </a:r>
            <a:r>
              <a:rPr lang="th-TH" b="1" dirty="0"/>
              <a:t>ข้อมูลแบบเป็นช่วงคะแนนน้อยสุดคือ 1 มากที่สุดคือ </a:t>
            </a:r>
            <a:r>
              <a:rPr lang="th-TH" b="1" dirty="0" smtClean="0"/>
              <a:t>5 ทำ</a:t>
            </a:r>
            <a:r>
              <a:rPr lang="th-TH" b="1" dirty="0"/>
              <a:t>ให้อาจมีข้อจำกัดในการวิเคราะห์ข้อมูล เพราะเป็นข้อมูลลักษณะไม่</a:t>
            </a:r>
            <a:r>
              <a:rPr lang="th-TH" b="1" dirty="0" smtClean="0"/>
              <a:t>ต่อเนื่อง</a:t>
            </a:r>
          </a:p>
          <a:p>
            <a:endParaRPr lang="th-TH" b="1" dirty="0"/>
          </a:p>
          <a:p>
            <a:r>
              <a:rPr lang="th-TH" b="1" dirty="0" smtClean="0"/>
              <a:t>ในปี</a:t>
            </a:r>
            <a:r>
              <a:rPr lang="en-US" b="1" dirty="0" smtClean="0"/>
              <a:t> </a:t>
            </a:r>
            <a:r>
              <a:rPr lang="en-US" b="1" dirty="0"/>
              <a:t>1932 </a:t>
            </a:r>
            <a:r>
              <a:rPr lang="en-US" b="1" dirty="0" err="1" smtClean="0"/>
              <a:t>Rensis</a:t>
            </a:r>
            <a:r>
              <a:rPr lang="en-US" b="1" dirty="0" smtClean="0"/>
              <a:t> Likert </a:t>
            </a:r>
            <a:r>
              <a:rPr lang="th-TH" b="1" dirty="0" smtClean="0"/>
              <a:t>ได้นำเสนอรูแบบการสร้างข้อคำถาม ทำให้ช่วงคะแนนมีความกว้างขึ้น โดยการสร้างข้อคำถาม</a:t>
            </a:r>
          </a:p>
          <a:p>
            <a:r>
              <a:rPr lang="th-TH" b="1" dirty="0" smtClean="0"/>
              <a:t>หลาย ๆ ข้อที่สามารถนำมารวมกันได้ หากมีคำถาม 5 ข้อที่สามารถนำมารวมผลคะแนนรวมกันได้ คะแนนก็จะกว้างขึ้นเป็น  5-25 ทำให้ข้อมูลมีความต่อเนื่องมากขึ้น</a:t>
            </a:r>
          </a:p>
          <a:p>
            <a:endParaRPr lang="th-TH" b="1" dirty="0"/>
          </a:p>
          <a:p>
            <a:r>
              <a:rPr lang="th-TH" b="1" dirty="0" smtClean="0"/>
              <a:t>คำถามแต่ละข้อเรียกว่า </a:t>
            </a:r>
            <a:r>
              <a:rPr lang="en-GB" b="1" dirty="0"/>
              <a:t>Likert item</a:t>
            </a:r>
            <a:r>
              <a:rPr lang="th-TH" b="1" dirty="0"/>
              <a:t> </a:t>
            </a:r>
            <a:endParaRPr lang="th-TH" b="1" dirty="0" smtClean="0"/>
          </a:p>
          <a:p>
            <a:r>
              <a:rPr lang="th-TH" b="1" dirty="0" smtClean="0"/>
              <a:t>ผลรวมของคำถามแต่ละข้อเรียกว่า </a:t>
            </a:r>
            <a:r>
              <a:rPr lang="en-GB" b="1" dirty="0"/>
              <a:t>Likert Scale </a:t>
            </a:r>
            <a:endParaRPr lang="th-TH" b="1" dirty="0"/>
          </a:p>
        </p:txBody>
      </p:sp>
      <p:sp>
        <p:nvSpPr>
          <p:cNvPr id="3" name="TextBox 2"/>
          <p:cNvSpPr txBox="1"/>
          <p:nvPr/>
        </p:nvSpPr>
        <p:spPr>
          <a:xfrm>
            <a:off x="1635519" y="260648"/>
            <a:ext cx="544091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800" b="1" dirty="0" smtClean="0"/>
              <a:t>เพิ่มเติมเรื่อง </a:t>
            </a:r>
            <a:r>
              <a:rPr lang="en-GB" sz="2800" b="1" dirty="0" smtClean="0"/>
              <a:t>Likert item</a:t>
            </a:r>
            <a:r>
              <a:rPr lang="th-TH" sz="2800" b="1" dirty="0" smtClean="0"/>
              <a:t> และ</a:t>
            </a:r>
            <a:r>
              <a:rPr lang="en-GB" sz="2800" b="1" dirty="0" smtClean="0"/>
              <a:t> Likert Scale </a:t>
            </a:r>
            <a:r>
              <a:rPr lang="th-TH" sz="2800" b="1" dirty="0" smtClean="0"/>
              <a:t>จากผู้เขียน</a:t>
            </a:r>
            <a:endParaRPr lang="th-TH" sz="2800" b="1" dirty="0"/>
          </a:p>
        </p:txBody>
      </p:sp>
    </p:spTree>
    <p:extLst>
      <p:ext uri="{BB962C8B-B14F-4D97-AF65-F5344CB8AC3E}">
        <p14:creationId xmlns:p14="http://schemas.microsoft.com/office/powerpoint/2010/main" val="68324974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980728"/>
            <a:ext cx="7488832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b="1" dirty="0"/>
              <a:t>คำถามแบบอันดับคะแนน </a:t>
            </a:r>
            <a:endParaRPr lang="th-TH" b="1" dirty="0" smtClean="0"/>
          </a:p>
          <a:p>
            <a:endParaRPr lang="th-TH" b="1" dirty="0"/>
          </a:p>
          <a:p>
            <a:r>
              <a:rPr lang="th-TH" b="1" dirty="0" smtClean="0"/>
              <a:t>ท่านมีทัศนคติเช่นไรต่อสินค้าของ </a:t>
            </a:r>
            <a:r>
              <a:rPr lang="en-GB" b="1" dirty="0" smtClean="0"/>
              <a:t>XYZ</a:t>
            </a:r>
            <a:endParaRPr lang="th-TH" b="1" dirty="0"/>
          </a:p>
          <a:p>
            <a:r>
              <a:rPr lang="th-TH" b="1" dirty="0"/>
              <a:t>       </a:t>
            </a:r>
            <a:r>
              <a:rPr lang="en-US" b="1" dirty="0" smtClean="0"/>
              <a:t>O</a:t>
            </a:r>
            <a:r>
              <a:rPr lang="th-TH" b="1" dirty="0"/>
              <a:t>ไม่ชอบใจ</a:t>
            </a:r>
            <a:r>
              <a:rPr lang="th-TH" b="1" dirty="0" smtClean="0"/>
              <a:t>มาก      </a:t>
            </a:r>
            <a:r>
              <a:rPr lang="en-US" b="1" dirty="0" smtClean="0"/>
              <a:t>O </a:t>
            </a:r>
            <a:r>
              <a:rPr lang="th-TH" b="1" dirty="0"/>
              <a:t>ไม่ค่อยชอบใจ </a:t>
            </a:r>
            <a:r>
              <a:rPr lang="th-TH" b="1" dirty="0" smtClean="0"/>
              <a:t>      </a:t>
            </a:r>
            <a:r>
              <a:rPr lang="en-US" b="1" dirty="0" smtClean="0"/>
              <a:t>O </a:t>
            </a:r>
            <a:r>
              <a:rPr lang="th-TH" b="1" dirty="0"/>
              <a:t>เฉย ๆ </a:t>
            </a:r>
            <a:r>
              <a:rPr lang="th-TH" b="1" dirty="0" smtClean="0"/>
              <a:t>         </a:t>
            </a:r>
            <a:r>
              <a:rPr lang="en-US" b="1" dirty="0" smtClean="0"/>
              <a:t>O </a:t>
            </a:r>
            <a:r>
              <a:rPr lang="th-TH" b="1" dirty="0"/>
              <a:t>ชอบ</a:t>
            </a:r>
            <a:r>
              <a:rPr lang="th-TH" b="1" dirty="0" smtClean="0"/>
              <a:t>ใจ         </a:t>
            </a:r>
            <a:r>
              <a:rPr lang="en-US" b="1" dirty="0" smtClean="0"/>
              <a:t>O</a:t>
            </a:r>
            <a:r>
              <a:rPr lang="th-TH" b="1" dirty="0" smtClean="0"/>
              <a:t> ชอบ</a:t>
            </a:r>
            <a:r>
              <a:rPr lang="th-TH" b="1" dirty="0"/>
              <a:t>ใจมาก</a:t>
            </a:r>
          </a:p>
          <a:p>
            <a:endParaRPr lang="th-TH" b="1" dirty="0" smtClean="0"/>
          </a:p>
          <a:p>
            <a:r>
              <a:rPr lang="th-TH" b="1" dirty="0" smtClean="0"/>
              <a:t>คำถามแบบ </a:t>
            </a:r>
            <a:r>
              <a:rPr lang="en-GB" b="1" dirty="0" smtClean="0"/>
              <a:t>Likert</a:t>
            </a:r>
            <a:endParaRPr lang="th-TH" b="1" dirty="0"/>
          </a:p>
          <a:p>
            <a:r>
              <a:rPr lang="th-TH" b="1" dirty="0" smtClean="0"/>
              <a:t>1. ท่านเห็นว่าสินค้าของ </a:t>
            </a:r>
            <a:r>
              <a:rPr lang="en-GB" b="1" dirty="0" smtClean="0"/>
              <a:t>XYZ</a:t>
            </a:r>
            <a:r>
              <a:rPr lang="th-TH" b="1" dirty="0" smtClean="0"/>
              <a:t> มีคุณภาพ</a:t>
            </a:r>
          </a:p>
          <a:p>
            <a:r>
              <a:rPr lang="th-TH" b="1" dirty="0"/>
              <a:t> </a:t>
            </a:r>
            <a:r>
              <a:rPr lang="th-TH" b="1" dirty="0" smtClean="0"/>
              <a:t>         </a:t>
            </a:r>
            <a:r>
              <a:rPr lang="en-US" b="1" dirty="0" smtClean="0"/>
              <a:t>O </a:t>
            </a:r>
            <a:r>
              <a:rPr lang="th-TH" b="1" dirty="0"/>
              <a:t>ไม่เห็นด้วยอย่าง</a:t>
            </a:r>
            <a:r>
              <a:rPr lang="th-TH" b="1" dirty="0" smtClean="0"/>
              <a:t>ยิ่ง    </a:t>
            </a:r>
            <a:r>
              <a:rPr lang="en-US" b="1" dirty="0"/>
              <a:t>O </a:t>
            </a:r>
            <a:r>
              <a:rPr lang="th-TH" b="1" dirty="0"/>
              <a:t>ไม่เห็น</a:t>
            </a:r>
            <a:r>
              <a:rPr lang="th-TH" b="1" dirty="0" smtClean="0"/>
              <a:t>ด้วย    </a:t>
            </a:r>
            <a:r>
              <a:rPr lang="en-US" b="1" dirty="0" smtClean="0"/>
              <a:t>O </a:t>
            </a:r>
            <a:r>
              <a:rPr lang="th-TH" b="1" dirty="0"/>
              <a:t>เฉย ๆ </a:t>
            </a:r>
            <a:r>
              <a:rPr lang="th-TH" b="1" dirty="0" smtClean="0"/>
              <a:t>    </a:t>
            </a:r>
            <a:r>
              <a:rPr lang="en-US" b="1" dirty="0" smtClean="0"/>
              <a:t>O </a:t>
            </a:r>
            <a:r>
              <a:rPr lang="th-TH" b="1" dirty="0"/>
              <a:t>เห็นด้วย </a:t>
            </a:r>
            <a:r>
              <a:rPr lang="th-TH" b="1" dirty="0" smtClean="0"/>
              <a:t>    </a:t>
            </a:r>
            <a:r>
              <a:rPr lang="en-US" b="1" dirty="0" smtClean="0"/>
              <a:t>O</a:t>
            </a:r>
            <a:r>
              <a:rPr lang="th-TH" b="1" dirty="0" smtClean="0"/>
              <a:t> </a:t>
            </a:r>
            <a:r>
              <a:rPr lang="th-TH" b="1" dirty="0"/>
              <a:t>เห็นด้วยอย่างยิ่ง</a:t>
            </a:r>
            <a:endParaRPr lang="th-TH" b="1" dirty="0" smtClean="0"/>
          </a:p>
          <a:p>
            <a:r>
              <a:rPr lang="th-TH" b="1" dirty="0" smtClean="0"/>
              <a:t>2.  ท่านเห็นว่าสินค้า</a:t>
            </a:r>
            <a:r>
              <a:rPr lang="th-TH" b="1" dirty="0"/>
              <a:t>ของ </a:t>
            </a:r>
            <a:r>
              <a:rPr lang="en-GB" b="1" dirty="0"/>
              <a:t>XYZ</a:t>
            </a:r>
            <a:r>
              <a:rPr lang="th-TH" b="1" dirty="0" smtClean="0"/>
              <a:t> มีความน่าเชื่อถือ</a:t>
            </a:r>
            <a:endParaRPr lang="th-TH" b="1" dirty="0"/>
          </a:p>
          <a:p>
            <a:r>
              <a:rPr lang="th-TH" b="1" dirty="0" smtClean="0"/>
              <a:t>          </a:t>
            </a:r>
            <a:r>
              <a:rPr lang="en-US" b="1" dirty="0" smtClean="0"/>
              <a:t>O </a:t>
            </a:r>
            <a:r>
              <a:rPr lang="th-TH" b="1" dirty="0"/>
              <a:t>ไม่เห็นด้วยอย่างยิ่ง    </a:t>
            </a:r>
            <a:r>
              <a:rPr lang="en-US" b="1" dirty="0"/>
              <a:t>O </a:t>
            </a:r>
            <a:r>
              <a:rPr lang="th-TH" b="1" dirty="0"/>
              <a:t>ไม่เห็นด้วย    </a:t>
            </a:r>
            <a:r>
              <a:rPr lang="en-US" b="1" dirty="0"/>
              <a:t>O </a:t>
            </a:r>
            <a:r>
              <a:rPr lang="th-TH" b="1" dirty="0"/>
              <a:t>เฉย ๆ     </a:t>
            </a:r>
            <a:r>
              <a:rPr lang="en-US" b="1" dirty="0"/>
              <a:t>O </a:t>
            </a:r>
            <a:r>
              <a:rPr lang="th-TH" b="1" dirty="0"/>
              <a:t>เห็นด้วย     </a:t>
            </a:r>
            <a:r>
              <a:rPr lang="en-US" b="1" dirty="0"/>
              <a:t>O</a:t>
            </a:r>
            <a:r>
              <a:rPr lang="th-TH" b="1" dirty="0"/>
              <a:t> เห็นด้วยอย่างยิ่ง</a:t>
            </a:r>
          </a:p>
          <a:p>
            <a:r>
              <a:rPr lang="th-TH" b="1" dirty="0" smtClean="0"/>
              <a:t>3.  </a:t>
            </a:r>
            <a:r>
              <a:rPr lang="th-TH" b="1" dirty="0"/>
              <a:t>ท่านเห็น</a:t>
            </a:r>
            <a:r>
              <a:rPr lang="th-TH" b="1" dirty="0" smtClean="0"/>
              <a:t>ว่าสินค้า</a:t>
            </a:r>
            <a:r>
              <a:rPr lang="th-TH" b="1" dirty="0"/>
              <a:t>ของ </a:t>
            </a:r>
            <a:r>
              <a:rPr lang="en-GB" b="1" dirty="0"/>
              <a:t>XYZ</a:t>
            </a:r>
            <a:r>
              <a:rPr lang="th-TH" b="1" dirty="0" smtClean="0"/>
              <a:t> มีความคุ้มค่า</a:t>
            </a:r>
            <a:endParaRPr lang="th-TH" b="1" dirty="0"/>
          </a:p>
          <a:p>
            <a:r>
              <a:rPr lang="th-TH" b="1" dirty="0"/>
              <a:t>          </a:t>
            </a:r>
            <a:r>
              <a:rPr lang="en-US" b="1" dirty="0"/>
              <a:t>O </a:t>
            </a:r>
            <a:r>
              <a:rPr lang="th-TH" b="1" dirty="0"/>
              <a:t>ไม่เห็นด้วยอย่างยิ่ง    </a:t>
            </a:r>
            <a:r>
              <a:rPr lang="en-US" b="1" dirty="0"/>
              <a:t>O </a:t>
            </a:r>
            <a:r>
              <a:rPr lang="th-TH" b="1" dirty="0"/>
              <a:t>ไม่เห็นด้วย    </a:t>
            </a:r>
            <a:r>
              <a:rPr lang="en-US" b="1" dirty="0"/>
              <a:t>O </a:t>
            </a:r>
            <a:r>
              <a:rPr lang="th-TH" b="1" dirty="0"/>
              <a:t>เฉย ๆ     </a:t>
            </a:r>
            <a:r>
              <a:rPr lang="en-US" b="1" dirty="0"/>
              <a:t>O </a:t>
            </a:r>
            <a:r>
              <a:rPr lang="th-TH" b="1" dirty="0"/>
              <a:t>เห็นด้วย     </a:t>
            </a:r>
            <a:r>
              <a:rPr lang="en-US" b="1" dirty="0"/>
              <a:t>O</a:t>
            </a:r>
            <a:r>
              <a:rPr lang="th-TH" b="1" dirty="0"/>
              <a:t> เห็นด้วยอย่างยิ่ง</a:t>
            </a:r>
          </a:p>
          <a:p>
            <a:r>
              <a:rPr lang="th-TH" b="1" dirty="0" smtClean="0"/>
              <a:t>4.  </a:t>
            </a:r>
            <a:r>
              <a:rPr lang="th-TH" b="1" dirty="0"/>
              <a:t>ท่านเห็นว่าสินค้าของ </a:t>
            </a:r>
            <a:r>
              <a:rPr lang="en-GB" b="1" dirty="0"/>
              <a:t>XYZ</a:t>
            </a:r>
            <a:r>
              <a:rPr lang="th-TH" b="1" dirty="0"/>
              <a:t> </a:t>
            </a:r>
            <a:r>
              <a:rPr lang="th-TH" b="1" dirty="0" smtClean="0"/>
              <a:t>มีการควบคุมคุณภาพการผลิตเป็นอย่างดี</a:t>
            </a:r>
            <a:endParaRPr lang="th-TH" b="1" dirty="0"/>
          </a:p>
          <a:p>
            <a:r>
              <a:rPr lang="th-TH" b="1" dirty="0"/>
              <a:t>          </a:t>
            </a:r>
            <a:r>
              <a:rPr lang="en-US" b="1" dirty="0"/>
              <a:t>O </a:t>
            </a:r>
            <a:r>
              <a:rPr lang="th-TH" b="1" dirty="0"/>
              <a:t>ไม่เห็นด้วยอย่างยิ่ง    </a:t>
            </a:r>
            <a:r>
              <a:rPr lang="en-US" b="1" dirty="0"/>
              <a:t>O </a:t>
            </a:r>
            <a:r>
              <a:rPr lang="th-TH" b="1" dirty="0"/>
              <a:t>ไม่เห็นด้วย    </a:t>
            </a:r>
            <a:r>
              <a:rPr lang="en-US" b="1" dirty="0"/>
              <a:t>O </a:t>
            </a:r>
            <a:r>
              <a:rPr lang="th-TH" b="1" dirty="0"/>
              <a:t>เฉย ๆ     </a:t>
            </a:r>
            <a:r>
              <a:rPr lang="en-US" b="1" dirty="0"/>
              <a:t>O </a:t>
            </a:r>
            <a:r>
              <a:rPr lang="th-TH" b="1" dirty="0"/>
              <a:t>เห็นด้วย     </a:t>
            </a:r>
            <a:r>
              <a:rPr lang="en-US" b="1" dirty="0"/>
              <a:t>O</a:t>
            </a:r>
            <a:r>
              <a:rPr lang="th-TH" b="1" dirty="0"/>
              <a:t> เห็นด้วยอย่างยิ่ง</a:t>
            </a:r>
          </a:p>
          <a:p>
            <a:r>
              <a:rPr lang="th-TH" b="1" dirty="0" smtClean="0"/>
              <a:t>5.  </a:t>
            </a:r>
            <a:r>
              <a:rPr lang="th-TH" b="1" dirty="0"/>
              <a:t>ท่านเห็นว่าสินค้าของ </a:t>
            </a:r>
            <a:r>
              <a:rPr lang="en-GB" b="1" dirty="0"/>
              <a:t>XYZ</a:t>
            </a:r>
            <a:r>
              <a:rPr lang="th-TH" b="1" dirty="0"/>
              <a:t> </a:t>
            </a:r>
            <a:r>
              <a:rPr lang="th-TH" b="1" dirty="0" smtClean="0"/>
              <a:t>มีการบริการหลังการขายที่ดี</a:t>
            </a:r>
            <a:endParaRPr lang="th-TH" b="1" dirty="0"/>
          </a:p>
          <a:p>
            <a:r>
              <a:rPr lang="th-TH" b="1" dirty="0"/>
              <a:t>          </a:t>
            </a:r>
            <a:r>
              <a:rPr lang="en-US" b="1" dirty="0"/>
              <a:t>O </a:t>
            </a:r>
            <a:r>
              <a:rPr lang="th-TH" b="1" dirty="0"/>
              <a:t>ไม่เห็นด้วยอย่างยิ่ง    </a:t>
            </a:r>
            <a:r>
              <a:rPr lang="en-US" b="1" dirty="0"/>
              <a:t>O </a:t>
            </a:r>
            <a:r>
              <a:rPr lang="th-TH" b="1" dirty="0"/>
              <a:t>ไม่เห็นด้วย    </a:t>
            </a:r>
            <a:r>
              <a:rPr lang="en-US" b="1" dirty="0"/>
              <a:t>O </a:t>
            </a:r>
            <a:r>
              <a:rPr lang="th-TH" b="1" dirty="0"/>
              <a:t>เฉย ๆ     </a:t>
            </a:r>
            <a:r>
              <a:rPr lang="en-US" b="1" dirty="0"/>
              <a:t>O </a:t>
            </a:r>
            <a:r>
              <a:rPr lang="th-TH" b="1" dirty="0"/>
              <a:t>เห็นด้วย     </a:t>
            </a:r>
            <a:r>
              <a:rPr lang="en-US" b="1" dirty="0"/>
              <a:t>O</a:t>
            </a:r>
            <a:r>
              <a:rPr lang="th-TH" b="1" dirty="0"/>
              <a:t> เห็นด้วยอย่าง</a:t>
            </a:r>
            <a:r>
              <a:rPr lang="th-TH" b="1" dirty="0" smtClean="0"/>
              <a:t>ยิ่ง</a:t>
            </a:r>
            <a:endParaRPr lang="th-TH" b="1" dirty="0"/>
          </a:p>
        </p:txBody>
      </p:sp>
      <p:sp>
        <p:nvSpPr>
          <p:cNvPr id="3" name="TextBox 2"/>
          <p:cNvSpPr txBox="1"/>
          <p:nvPr/>
        </p:nvSpPr>
        <p:spPr>
          <a:xfrm>
            <a:off x="1635519" y="260648"/>
            <a:ext cx="544091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800" b="1" dirty="0" smtClean="0"/>
              <a:t>เพิ่มเติมเรื่อง </a:t>
            </a:r>
            <a:r>
              <a:rPr lang="en-GB" sz="2800" b="1" dirty="0" smtClean="0"/>
              <a:t>Likert item</a:t>
            </a:r>
            <a:r>
              <a:rPr lang="th-TH" sz="2800" b="1" dirty="0" smtClean="0"/>
              <a:t> และ</a:t>
            </a:r>
            <a:r>
              <a:rPr lang="en-GB" sz="2800" b="1" dirty="0" smtClean="0"/>
              <a:t> Likert Scale </a:t>
            </a:r>
            <a:r>
              <a:rPr lang="th-TH" sz="2800" b="1" dirty="0" smtClean="0"/>
              <a:t>จากผู้เขียน</a:t>
            </a:r>
            <a:endParaRPr lang="th-TH" sz="2800" b="1" dirty="0"/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6228184" y="2924944"/>
            <a:ext cx="432048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>
            <a:off x="6228184" y="3573016"/>
            <a:ext cx="432048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>
            <a:off x="6228184" y="4077072"/>
            <a:ext cx="432048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6228184" y="4653136"/>
            <a:ext cx="432048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6228184" y="5157192"/>
            <a:ext cx="432048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6732240" y="2708920"/>
            <a:ext cx="9236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/>
              <a:t>Likert item</a:t>
            </a:r>
            <a:endParaRPr lang="th-TH" dirty="0"/>
          </a:p>
        </p:txBody>
      </p:sp>
      <p:sp>
        <p:nvSpPr>
          <p:cNvPr id="14" name="TextBox 13"/>
          <p:cNvSpPr txBox="1"/>
          <p:nvPr/>
        </p:nvSpPr>
        <p:spPr>
          <a:xfrm>
            <a:off x="6732240" y="3388350"/>
            <a:ext cx="9236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/>
              <a:t>Likert item</a:t>
            </a:r>
            <a:endParaRPr lang="th-TH" dirty="0"/>
          </a:p>
        </p:txBody>
      </p:sp>
      <p:sp>
        <p:nvSpPr>
          <p:cNvPr id="17" name="TextBox 16"/>
          <p:cNvSpPr txBox="1"/>
          <p:nvPr/>
        </p:nvSpPr>
        <p:spPr>
          <a:xfrm>
            <a:off x="6768381" y="3883114"/>
            <a:ext cx="9236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/>
              <a:t>Likert item</a:t>
            </a:r>
            <a:endParaRPr lang="th-TH" dirty="0"/>
          </a:p>
        </p:txBody>
      </p:sp>
      <p:sp>
        <p:nvSpPr>
          <p:cNvPr id="20" name="TextBox 19"/>
          <p:cNvSpPr txBox="1"/>
          <p:nvPr/>
        </p:nvSpPr>
        <p:spPr>
          <a:xfrm>
            <a:off x="6743312" y="4468470"/>
            <a:ext cx="9236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/>
              <a:t>Likert item</a:t>
            </a:r>
            <a:endParaRPr lang="th-TH" dirty="0"/>
          </a:p>
        </p:txBody>
      </p:sp>
      <p:sp>
        <p:nvSpPr>
          <p:cNvPr id="21" name="TextBox 20"/>
          <p:cNvSpPr txBox="1"/>
          <p:nvPr/>
        </p:nvSpPr>
        <p:spPr>
          <a:xfrm>
            <a:off x="6732240" y="4972526"/>
            <a:ext cx="9236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/>
              <a:t>Likert item</a:t>
            </a:r>
            <a:endParaRPr lang="th-TH" dirty="0"/>
          </a:p>
        </p:txBody>
      </p:sp>
      <p:sp>
        <p:nvSpPr>
          <p:cNvPr id="22" name="TextBox 21"/>
          <p:cNvSpPr txBox="1"/>
          <p:nvPr/>
        </p:nvSpPr>
        <p:spPr>
          <a:xfrm>
            <a:off x="1521651" y="5714092"/>
            <a:ext cx="549862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800" b="1" dirty="0" smtClean="0">
                <a:solidFill>
                  <a:srgbClr val="C00000"/>
                </a:solidFill>
              </a:rPr>
              <a:t>คะแนนผลรวมข้อ 1-5 </a:t>
            </a:r>
            <a:r>
              <a:rPr lang="en-GB" sz="2800" b="1" dirty="0" smtClean="0">
                <a:solidFill>
                  <a:srgbClr val="C00000"/>
                </a:solidFill>
              </a:rPr>
              <a:t>= Likert Scale </a:t>
            </a:r>
            <a:r>
              <a:rPr lang="th-TH" sz="2800" b="1" dirty="0" smtClean="0">
                <a:solidFill>
                  <a:srgbClr val="C00000"/>
                </a:solidFill>
              </a:rPr>
              <a:t>หรือ </a:t>
            </a:r>
            <a:r>
              <a:rPr lang="en-GB" sz="2800" b="1" dirty="0" smtClean="0">
                <a:solidFill>
                  <a:srgbClr val="C00000"/>
                </a:solidFill>
              </a:rPr>
              <a:t>Likert Data</a:t>
            </a:r>
            <a:endParaRPr lang="th-TH" sz="28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6593344"/>
      </p:ext>
    </p:extLst>
  </p:cSld>
  <p:clrMapOvr>
    <a:masterClrMapping/>
  </p:clrMapOvr>
</p:sld>
</file>

<file path=ppt/theme/theme1.xml><?xml version="1.0" encoding="utf-8"?>
<a:theme xmlns:a="http://schemas.openxmlformats.org/drawingml/2006/main" name="Wut's Template 0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ngsana New">
      <a:majorFont>
        <a:latin typeface="Angsana New"/>
        <a:ea typeface=""/>
        <a:cs typeface="Angsana New"/>
      </a:majorFont>
      <a:minorFont>
        <a:latin typeface="Angsana New"/>
        <a:ea typeface=""/>
        <a:cs typeface="Angsana New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ngsana New">
      <a:majorFont>
        <a:latin typeface="Angsana New"/>
        <a:ea typeface=""/>
        <a:cs typeface="Angsana New"/>
      </a:majorFont>
      <a:minorFont>
        <a:latin typeface="Angsana New"/>
        <a:ea typeface=""/>
        <a:cs typeface="Angsana New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Wut's Template 01</Template>
  <TotalTime>12454</TotalTime>
  <Words>1933</Words>
  <Application>Microsoft Office PowerPoint</Application>
  <PresentationFormat>On-screen Show (4:3)</PresentationFormat>
  <Paragraphs>238</Paragraphs>
  <Slides>30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8" baseType="lpstr">
      <vt:lpstr>Angsana New</vt:lpstr>
      <vt:lpstr>Arial</vt:lpstr>
      <vt:lpstr>Calibri</vt:lpstr>
      <vt:lpstr>Cordia New</vt:lpstr>
      <vt:lpstr>Courier New</vt:lpstr>
      <vt:lpstr>Wingdings</vt:lpstr>
      <vt:lpstr>Wingdings 2</vt:lpstr>
      <vt:lpstr>Wut's Template 01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บธม. 612 การจัดการในฐานะผู้ประกอบการ</dc:title>
  <dc:creator>Administrator</dc:creator>
  <cp:lastModifiedBy>Wut Sookcharoen</cp:lastModifiedBy>
  <cp:revision>1411</cp:revision>
  <dcterms:created xsi:type="dcterms:W3CDTF">2011-07-14T07:15:29Z</dcterms:created>
  <dcterms:modified xsi:type="dcterms:W3CDTF">2018-06-06T01:57:09Z</dcterms:modified>
</cp:coreProperties>
</file>